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432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58DB3-B18C-4510-976A-E422C65434B4}" type="datetimeFigureOut">
              <a:rPr lang="es-VE" smtClean="0"/>
              <a:t>23/04/2015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EED8C-47AC-483F-8667-4FD28107C23D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413592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EED8C-47AC-483F-8667-4FD28107C23D}" type="slidenum">
              <a:rPr lang="es-VE" smtClean="0"/>
              <a:t>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57362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23/04/2015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24" Type="http://schemas.openxmlformats.org/officeDocument/2006/relationships/image" Target="../media/image21.png"/><Relationship Id="rId5" Type="http://schemas.openxmlformats.org/officeDocument/2006/relationships/image" Target="../media/image2.gif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10" Type="http://schemas.openxmlformats.org/officeDocument/2006/relationships/image" Target="../media/image7.jpeg"/><Relationship Id="rId19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openxmlformats.org/officeDocument/2006/relationships/image" Target="../media/image6.jpe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460" y="269371"/>
            <a:ext cx="9193460" cy="6588629"/>
          </a:xfrm>
          <a:prstGeom prst="rect">
            <a:avLst/>
          </a:prstGeom>
          <a:ln>
            <a:noFill/>
          </a:ln>
          <a:effectLst>
            <a:glow rad="190500">
              <a:schemeClr val="accent1"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www.guatire.com/portal/images/stories/simon-bolivar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236"/>
            <a:ext cx="1763688" cy="123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iconosdevenezuela.com/wp-content/uploads/2013/03/acta-de-independencia-de-venezuela-fidel-ernesto-vasquez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0"/>
            <a:ext cx="1743076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-36512" y="1271082"/>
            <a:ext cx="18722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3 de Septiembre de 1810 creación la Academia </a:t>
            </a:r>
            <a:r>
              <a:rPr lang="es-VE" sz="1000" b="1" dirty="0">
                <a:latin typeface="Arial" pitchFamily="34" charset="0"/>
                <a:cs typeface="Arial" pitchFamily="34" charset="0"/>
              </a:rPr>
              <a:t>M</a:t>
            </a:r>
            <a:r>
              <a:rPr lang="es-VE" sz="1000" b="1" dirty="0" smtClean="0">
                <a:latin typeface="Arial" pitchFamily="34" charset="0"/>
                <a:cs typeface="Arial" pitchFamily="34" charset="0"/>
              </a:rPr>
              <a:t>ilitar de Matemáticas, la cual deja de funcionar con la caída de la 1ra Republica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http://3.bp.blogspot.com/--bCPJQAKb2o/Ubhm8Km106I/AAAAAAAAAH4/ahMkKnDiepo/s1600/causas+externa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835696" y="1"/>
            <a:ext cx="1743075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763688" y="1268760"/>
            <a:ext cx="174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Entre 1818 y 1820  surgen las Escuelas  Militares, las cuales se diluyen al fragor del combate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621013" y="1268760"/>
            <a:ext cx="18299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En 1822 se crea el Primer Plan de Estudios dedicados a las</a:t>
            </a:r>
          </a:p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 Artes Militares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https://encrypted-tbn0.gstatic.com/images?q=tbn:ANd9GcRrjoxWSWWY1FTfhCliN_OUZVx6sk51TljojD9f4SlyuxdW2TTaq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1584176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5508104" y="1233046"/>
            <a:ext cx="17689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14  de Octubre de 1830, se reorganiza la Fuerza Armada y se dispone  el establecimientos de la Escuela Militar dentro  de  la Escuela de Matemática de la UCV 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4" name="Picture 10" descr="https://encrypted-tbn2.gstatic.com/images?q=tbn:ANd9GcT7nG0yGdvSbmcEOmqLDEOHjInmoaqVxSlYK4JM-uQyGbUkLIC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-796"/>
            <a:ext cx="1866900" cy="127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7372870" y="1250524"/>
            <a:ext cx="16636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De 1830 a 1879, se  formaron Oficiales de Ingeniería, Artillería y Cazadores hasta que fue clausurado en 1879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8" name="Picture 14" descr="http://cdn.c.photoshelter.com/img-get2/I0000lix2H4JJx.Q/fit=1000x750/001-PALACIO-DE-LAS-ACADEMIAS-CARACA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695" y="2420888"/>
            <a:ext cx="1590513" cy="108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6" descr="http://caracas.ciberturista.com/files/2013/03/Cuartel-de-la-monta%C3%B1a-Caracas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4" name="AutoShape 18" descr="Resultado de imagen para escuela de artilleria venezuel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1046" name="Picture 22" descr="http://i1.calameoassets.com/120618180828-c76a3977689867871890c08c6e795126/large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067" y="3619718"/>
            <a:ext cx="1664824" cy="88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6" descr="http://caracas.ciberturista.com/files/2013/03/Cuartel-de-la-monta%C3%B1a-Caracas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23" name="22 CuadroTexto"/>
          <p:cNvSpPr txBox="1"/>
          <p:nvPr/>
        </p:nvSpPr>
        <p:spPr>
          <a:xfrm>
            <a:off x="5580112" y="5445224"/>
            <a:ext cx="18805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5 de Julio de 1910,se inauguro la Escuela Militar de Venezuela, estabilizándose definitivamente  como el instituto de formación de oficiales, con las armas de Infantería, Artillería, Caballería e Ingeniería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28" descr="data:image/jpeg;base64,/9j/4AAQSkZJRgABAQAAAQABAAD/2wCEAAkGBxQTEhUUEhQWFhUXGRobGRcXGB4bIBsiGhwhHBkbIh0aISggHB4lGxsgITEhJSkrLi4uGh8zODMsNygtLiwBCgoKDg0OGxAQGywkICQsLCwsLCwvLywsLCwsLCwsLywsLCwsLCwsLCwsLCwsLCwsLCwsLCwsLCwsLCwsLCwsLP/AABEIALcBEwMBIgACEQEDEQH/xAAcAAACAgMBAQAAAAAAAAAAAAAEBQMGAAIHAQj/xABIEAACAQIEAwUEBwQHBwQDAAABAhEDIQAEEjEFQVEGEyJhcTKBkaEUI0JSscHRB2KS8BYzU3KC4fEVJDSTosLSQ2Nz1Beyw//EABkBAAMBAQEAAAAAAAAAAAAAAAECAwAEBf/EACoRAAICAgIBAgYDAQEBAAAAAAABAhEDIRIxE0FRBCJhcZGhMoHwQrEj/9oADAMBAAIRAxEAPwA6l2Xyi3SkBb75v1EX8unPCbisLUK0wFG0sVv58uX4Ysff6AFuxNifK1zI/AH54q/aTK1HvSW1x4YjnEBTMx5+62OKEpN7ZacaWhZm8k77d3afZIU7bGf1tiTifBNdMMrgG31ZsdrgNqIt05/LA2S4HmpB7tjbadvK5jp5YuvCco6KQ4UTusg+vT54rPI49MSML7Ob5rKGkpKuGBMEAEEAWv5TjfJcN+1VKyYKqWAO3OeXvBtjpPEMlSGk1FUB7EQIMnwk2+F+ZxXu0XCzTnRTaDJvLAk7mV2gWxo5+WhHhrYly8K+kUUDESSPF1JF7RNt7Rbz6L2U7YCkv1ytUgnxapKj3m53vO3z5vXCsugNqO0yCfWTeN9z1vjag7oYeojEXK3FtrzAjlPnh7foL0doy3b2nUqVFVTpUKQTbcet9xt8+ZnaPtvQygpz9YXAMKRZSJDSbH/XHFkBSCrGDIkNG8QOpNtzjWpVBGp21AbDcrHnFvdh07RjsHBe3tKsJaFvBXciwN4NxF7dD0wHm+2pNXwOqrLQGA0sADBJ3kmwA8scsy2fI2YRBWCSfaHQ8otiOtUk2IO0EmPTf+bYOxqOn8Q7Z13tQAXY8jEbjy/1xWcz2iruS3fs+ndVlTczYTcfzHLCehXBYaaiqNMudwsbwN2Om8C9vfgnMZEGmGpZhCCLJrCtuB9obSd4EgE2xgE1fjtWoNJZhBHhLbDVMGNpt7+uHXZXtOVqjvnFOmoZp3DTEqBsJMH3YSZnIJTpIQ/tIdR9vcnTePA8RK78hgXLd23jBYhfFDCA2kgwJ67c/TA5GSLb2i7fVKjd3lXVQYAII1MTE2Exc7A8t74ky/bLNImmvf2dNVV25EOLDzkD3YpGS7Q5ZqTMiPRzDHSFPjG0qNQWyxyIFwfKBX7SVEMHUSZMsxNuUTytvz+WF+e2qr7hartnSMl2y0RqqaiQCQBMc2H89MOf6e5dla1RfMAH8x8scZXieoytMktYgT7W8wB03F5ubTgilmH0zHnBJEDePWAZ6RfDPl2LZ1lO0ROXcowJ0kjXJMeYj2v3dsUhu2FU1dWq0zpbYeUQbTyiMV2ln/EUiW5nbly2I25zj2uKZ2Vlb1O94MEX36xGNfuay3VO3GZqhWdxTgkju5A8ufi/TF14N25y1YAM2hoE6hAnY3vz+WOLrWIuBMb8vWx3/wBcRDiGsgIL/n8MFWDkfSytO2Pcc1/Z32mppQIr1GU6vCpDHYSSsLYb2vsTi3p2rypMd6BYnxArt5sAMGhkx3jMUbN9u3kd1RUKZvUcSenhUyCY2vuMaN26q01XvssFLSZLhBtMAGSzCRa28b4NM1l8wC/GKAqd0aqCp9yb/DHK8znalbUWrs/iC3qQBabKCB7x87QJSovVYU2gDcvDsLEx7LkQY+6Tfyxkgs7M2bQfbX4jC/N9o8ugbxhiu6rJI9Y2McscZo10FaCxgFwTCqDpnSBM7kcwu98TcSzlOwimyfvS178xbkDEYPExduI/tFmBQpGZ9pjy52jC/J/tGrnVqWnI2GlienIj44pRr3OkLpULETHiHhHPf8sGcOZ6vgWnqqMDrLEAkbC7aQYBt64PEzaRcqP7Q6xUE0EnykfnjMIP6LZn+wJ8xUS/zx7gf0NUfcAqu6qy65TnP4RtFse5fPVYGrwibEjaxm35fyES8ULtMLognyA5k9PLmcG5jPAKRcFlkkXPQek/rji4+5VSsfP2hppqXTqIgHzPW/448y3aKizEmQF6i/S0DChKNKB7TEgGWvAOxjcCfM8748+jU1RwE2BJDW1G94H6frhPHENstX06m0FWDAnkfxFueCsrm0qSBZtiRHK3r0xySrxOoDCEKBBAkSB6b+43xZuA9pAEV6iAwxXVG/Qj8NuXwEsDStCRy2ywZjgNGrVZS2lwoM20tqJnwk22wh7U9k80FDZcLViZ0WaORAMEkbwDiz5ftAhglFPnGojnsB09AOuCqXaJbm084UG3kBv/AD0jAhOcdjvGmcyo0K1NQKiEEjcm55iVN1MGI9MDZylUXxGCtoE/zPT446y3E8u8iolM6zBkKNR5XsSYxVu1GWoUCHSmdPMBiVWN/DJI8+Xzm0M1voi8VIrGV4c7beHYiRYDkJnr0n3Thfm0dH0lWI5ErvzwzzPGizWVr3VQBAJvMmLRO5HPngb6ctU6XIlRzsRPRgQpHr54vFyvZN0D0q2q9hpHiuAT7iRPoJ/LDDgecpKxZ9YJWBAgC97i8/54HzWcpqxBRT0gkbg7mSek4M4VUgkJqIIlYudQ3HIEC3wxnTVdGT2Tcfz/AHqAUWLqJk6YM/DpYT88KxmnpU2VgLEAWIMtqJJ67DE/aPMuroGAIjVfr11TMjyI5YUrmAwJqSyhkETeIqWk+ZwHUY0dODH5Ml+xHla7LqK2Ok3gGLgSJ2N4nz9+IgzmJbb053xPl6IajUMXSDN+do6bkfD1xplqpMKBJ5flfCQUdHo/EPLLk+2n611Q+4I6KCI1ORItsY6iTFp264zMuZDEgHeSQPhO+/XBeXydEqC9WpqYA6VpBhflqLADfeMbLlrBQW0AySdKNBMTIBm1wCYvtvi3FWeRJctiqvmhMgiesz+B9LYlyFeQSLAWvJ+E/hibNZOhNxU2uU0gTBtHiHLy5YAfLA1Sqa1S5FRtjAtaYkxG/PD8U0SqgxXBMFlg7A2+ZtONiYBIAUzFoBO9/See1xgNKndOqeFiJ0sdvF8bT88FcNzVYVFJQSoYXQQ0jYkQPfywji0EmTiS07sis0jmZid/wv5+uG+Y4shYOtKoQywdO8/3oIi0+/FXqUGAIekQv3otfa5sOd/0x5k6lQAoDZTJ9oxyPLYb7c8Fx9QchtS4g+qRyaY07QZE8jHXDLO5tqip3oqPMxc2MxALKdxvG9umJODZxCldSVVih0MoBIPl08Rx5wHOPSJZySCyRKg2TVtAsTqEHe2HW1YVLZBWZFpakpqrH7JMgDUUspOqIA9qR4ueIk4kjAHxAwZHhCgeWxiCZn9cGZzjPeKFZEalzUt3ZJWpP2PELcgY588RdmsrTrV6dGqUVGL+KnpQgBWIBKgEgQLk8/K4bKr6oFOZy5UBAA59sk6gSY8VibRJtFyLHfB+QzOgH6unURkuNGo+JTEEnUIJ+yV9ncWh9meDZOhT7xwHKAsyrWZyLAwZI68+QxHV4yGpLoy+XpCofCztEaQbnYxKkHr78ZiJoBr8Po1/DRRleEvpVQSp0tI1sdNxAJJBkliMPWzq0cqlOrILUCI0CZjcxJ6e/wCdP4HlkNTSxZ4i6sFU+MAkGII6kRYWvhpn3FSpBC0oAIU6niQCRMvcTB02tz3wrkPGKl0ZkuKU6aKmmpYfZKoL3spuN8ZiuVlbUYDRtcrytzxmKcheBafpWT0iWIHhGli1MW2AUAEyQDebQbY8pmlDAAMSwJC1KhuRbVGxiefMyOWM4iyd61LvHY0mF9SHS2kiwZbkibTPpbAdXi1KgtqekH2iGSSTzIVYnnfr1GPOcKdep1JpqxplslMvUVRaFKs4mOZZiGBA5jr8I85maFMwKdMnrJYx1JJPX49MVWt2kDqQrkAGSwEFpHhUb7cz5ecYX5/NSuouxgcvzB688NHHK9iucV0I+K0GFRmEDUxgDD/gWZ0hUcBpNgx26QOk32wjzSahr1iTMqw+JB640pMuvdmvYm2/WemOpx5KjnWnZ0UcXTYrTmDAC2F/3YO/5eeBspnbVHWnShbKdJsI+yZvc9OWKouaBIA8MHc/CJnBmdz7KgI0TMGSOfMQffOIPCuijlZaK/EQgn6OGdoJAQ1Jnobgza0deuFvE+8zFNQ9EUyVDU2JBABtJAvbTBHK1uqOjxGpem73iUdTP4dPPr6HDehxBwYqOSbGAskxyGmSRMyNoEmLyqx8QxfLRUOK5OpTcqain+69us3g+dxywz7J8CFRy2arGhRgMJBJqkgkD02knqPOHNbMUompKAm/1RTUOYgqNRP57Ym4Hkwq1iiJUU1Fi4GnxXUhri9ukYs8vy6BHClOmVbiPAgtYpSrq9ISVqNK+4g7GSB5zPkDOBU2S9RlXTIIJ9mdmtuDFiCeWHPEM29N1inQWVMipTVz7TXDWI6e7BVDtXUgUgEMyE0UqYgGwtAmJF7bbYKblG2JPGlKkL8xUqgBUIfmVOkW6mYAA+PxwTwbJpXZqbiQoB1aQJgMCBE6iJ238Q6xjU8BrAEFFFiTL7Xmd7RtPrjf/YtcGwRSAROuCNRteJ8hiXlVHVH4RRf8hDwnJFqWYHduWCrEQIJJ0gqQWaYgBY54YcINM5ZBqUMBVBDrUgSZDBkUifImOow24PwCqtdWIphdQ1w0m0MojTysRe04qVHOBFCaiQdwLAbEz4T8r4OJ29Fvi5pxavtp/qi7Us7lFpxUymYeoQJdVcCwIBWIERpMkGb9cJ8pSp6wK7EIx8Y+2Aq2JA8QMmI/TDiutRqdNg1PS1IEHQSSDBuZAJMzMD0wqz9RUZ9bKzAv4RFyWM2m3oTg4pNyaObLxUVSGeXzVFW10nXUKekmRabkfWlbEAcgbm8YEYVCdVKsoc6tQRJ1ahJ8I1CDvcmx33OFaMprIAZ1QulYEEmBczbzxNm6FZASwRAGEt3vsn1ZQNvPF3KMXTOeMXOPKNf2epwty/1gZjY3pgyCebb++++LVSSmUDd2CqqNdlUgwDPskCx639xxUeK0AHP1l3CvqViQQ1wIBmRquLEHrg6lxWlpKUSfEFWozsG1QIGmAIvqsZkR5yHNepk2mT9qcjTUlVA8TK8OABAUizc77wcLcvwxjDU6KstwYMTOw9obb3J5Yjrqq6pLAATtNo6cv52nDThvaNaainHMkepEDccowsJpKhqh6inhtBSwhXUsNieknaJBINhb0MjDBKldGEGqkgeJqegGVmATudrTI5xGBaFaHBQnTMgb3Gx1C/nH8ls7mqrgung0GapESwMAQJne8bLfliicZCyi1G4EFDI09IWvT71maA1RtME+EexUgeJgxLA2UgxgvhlOjl6xdA6VFaEZTrQ6pA0lV0mxA59bXxrnM79H0s/0R3vAIqMCdQE+FgptBk7WjCqrxsd6dSIzMQy6AdIIvCgmwiR5WwJTitISCn/1+hzxriNeqDMtLkxtCkAEXIH2Bcgz1gYUZ7O6cydFPQoYgLa3iHhNrgG3XljzIcSKV6YqOFQwS0GUuSfZgkgjl1HmMPct9EZHNLvKtRm1AgQFBJBLS7STHqDFsGL5NIfq2QJk64cVWEEICEGobaDMqum5IOkm/iHIwPSRKpLI+g6gCXG8xFzzknbmceccpVFekUDBQQrGRbxAbTex6HHnEMuy1URQyjQC2i0NqIIJAHz6HDcYqdPo23j5IP4XwzvqS1JqXn2aYYWYjfvBO3TGYT5bvVUBK+YReSq1h8jub788ZiDi/Rlqn9PwLMtxxak6lMAknSLkxIYk3Jv15eeD8rX1OFq0DVpLOoSFJMbajaQxB5wCeuK5wQPEI7K0eIAlSfuGQRI3364JD1RAqO7ljYeIWF/tT0xoQi5UTlJqFjni7ZYsyU6blQx0tpaQOQHL3x+GKxnZVoWSvUiDI5XNyLYvS1CtGkIA+rJidgWgGwi+k4gXgeXquz1YpszHUdZB2kN7V5mIVbYWLqbT6KzqWNNR2UrLU3cqNMgWvt8sTZjKMrLpEl+QFvTpbF2yfZmkGRU1VDqICiJ0yfrCxIGm4On0AE40rZOgn2GLGr3bTVItq0lxpm0eKJ9YxSTaZBKypnh7alVCe81KDqsASYmb2B6Y8q5AWJq0CxNxNQASY3KAk7e/Fzfh+Wp1AVSSml1dnLKGDWWNUnYEiIItgKvUgnYjlMcoN42v+u2FUtDcUuxVTynciTDLEHSxQkyLklDsJAAPMdILDgOapmsoFKDpqwxqliPATtpA2Ee/A/C1r1mZKTlDBJliu11EA7AkH3/FpU4bnKSVHWqKjaGgFnYmVIYATBJBMSN4xCUr7OzBHG8dtbF/G9NV0RXRTT1gl2CjxsIF9/8AXB/Cc4lOnUD1qZJKlQGUxEvH5R6jC2lwzMgFjSpMxuZAYnn9oxOFn+035Uqezf8Aop9mx3GETtUdPjg0G8TzdN6qDvEkSpJI0+2TOrpfEy0EUqe/y8Ag+B+kk7C8gRBtttirvn6lV1UKhuSAUWBNzaI9cN69WtTUFqdGCY8NGnz/AMPmcM3VKwcMb00XHOdoqTPUSm2tjSIXTBksSABPP9cQvxWqWbwA+zqVd1CMTN7XxVOBU6lauzBVnSDcmmBBIt3YjfD6hDOURqWvr39W/oSIY+V8LaROWLehxT7SUAzfWr4mnZuSAR7O/gPxGKZU4NkzGrMCzeLStTxAQCAdPhJ63jpfEGczVZHdHVSVJB+qpwYEk+xsRjZM9XFEVQFCHYBKc/8A6YKlx2inig1T3/vsWatxbLd3TppVgU6YSStQyAp8uZT/AKvXCClxag1Z2NRaWosdRptU3MxA2N94wPmOK5hQSY8LafZQX/g88CcJr13cmmwU7aio5+QXfBTXYHjgvT/fgtOQrZbvKZ+lkw6GBRqLMEW22Pn1wV2nrFablWhta8x94A72+OAqWUzxH/E/CP8AxwuXg+ZeowruQJJLag2q/Tz3vhOSb7M4Q/5pf77A5z1Y71FPr3J333xoeI1gLPT960MOKfZNCJ71x/PriHMdlUA/rWPwxdJsDyQ9l+AJONVYH9UOe1AX67Wv8sef7YrGytSBNpPcbHcS21it/I89WDKXZunHtnbp5Dz9T78bP2ZpyPGRcHbcSZG/MED3YPBi+aHt+iNeI5mZ7+hPk+U6g8j1A+fnjw5uuRBr0Yj+0y3Qjr0JHw8sNqXY+mR7bTG/uInfqQfdgtOx1KfaaJ294MfC3vOBwYyzY/ZfgR/7QzBaTmacyDPfZfkZGx6/zvjVc7XAtmU2j+upfdUdeige7FhTsXSi7ttv7gJ+In342HY6j95vj/e/UD/CMDixvNj9v0VtuIVpk15PMiopn3gwcRvxWupEVyB/eX9ZxY27HUhPjqbn7Q6+mIK3Y2mSPHU+I/TE+aTNKcWtITDilci9Y+91/XG54nXO9Yn1dPzOHQ7IUvv1f4h+mNl7H0v7Sr/EP0wOaMpx9v0JRxSv/bfOnjMWEdjaX9pV/i/yxmNzQecPZfg5nmKFVCp7qCsnWpmQBcEX3F73vhzSzbJSL11JIPMDUk2BhrEAG5Am45DEHBcwr/XMJcC8amsth4VvtHvAnriPinG6VQKT3pqqTpDFSBHs6hHiAIBAJO3mcdL7PHDK/HnrEMqqqiCkDSV0za17lySf8seVnqIvikKoZdzsbsAJuD02OD+ySfTUzL1dKnwKumbRqc+1PwHKcH9pqYZUQGGkD3GA3S4W+/LHNP8AnR6mLKuC9xdks5Qe6FneNOksYMDTqCTAEk38rYKytYNJgGw6WN/Dc/5XxW6fZ6pSaaVSlEkBnqLSYgwPZJkQ3Mb4f5XhmZCnvdIZUkktNiSAx5zv5wJxdr2PP4yUthWazWiUKXhTIjmAY688A1M0CsaSPfAvE7eX4YsNHsZlqlNKjFizLJKuNJN7gxcHriOr2KyqBmY1IF/a5Rt5mfxGIWkzuSx1tCLg2fTL1u8NwFcaNXUA87eXxxZh2pQuFWmxBaA3IibGCJjCKt2Zym66ypAI8fl5WkG2D+EcDpCInwtIJM7YWUkx14o9II7aca+i010jxuSBaYjfe3Pn54rbwHpoXhnUtGgf+soPXqY5QQcPP2mD6imelX/tOAKmUp/SeGnQvjpIWsPFI59d8GCXEksvF0V+plBl3d9YfRqAEeYA57YKyvEmqUKisfEhVwYH3wIPpqBwbnsoitX0qo8NXYAbAn8se9iKYZ6ysAQVSRFjc4KpxcmbyVJCzM1alFSTbVT26qTqG20k/CcQByrUwWksb9BCk8tgGi+LjxVVPD6hgajQUTzjwmJ6STjm/E8x9ZBAhDynmZ/CMVxK07Ez5pWuOiz1DUqOxmSFLMY5BdJPwxv32o0cmth3YZjHMrrAuR6C/ri4Kq66JgS1AhrbwKcA9RfCnP5dTxTLqVUp3YGki0DvIEbcsRTtlpZdaQjoBMx3qio1iXJKj7I333kxa2IsvGXp1HVtZG1udhy6b4Y9ncmhrcRBRSFnSCoMeN9umPK1ECjW0gDwNsI5Y0u6FWTkrCOx3FXqMadQzI1A9NpFvIz5fDDniTw38+WEfYemQ7f/ABr/ANuGPaB7tv7gTJIFrbWnfpjSilPQkZuSs0p8Xp6bVFP+IYWZqu9TWwqqqLEDwyetzJ+AwNw7iCgNMgIJNvXaN9sN6XDqWa06wYGqLx5H8MX5tLqhIuLe9iqlnI+0D5lx+S+XzHnHpzp31Lb97y8/X5Hyl6OxuV6P/FiJex+Wi4afJsL5WW44vYS1eLNYrmCpXUSo+0UAKj2PtkkQCAIMxhv/AEx0khVRgIhi5E2HLT1t7sCVuzWVDFQGkRzPPaDz25bYmpdmstHst/Ef1xnlGUMa9Bjwrtf3jlXVFXSTKksdxFo2w6o8UpsJVgQf554qVXIUaN6akMQZMkiLcyd5i0dcQcKzMWnngeRiTSvRc85n0RWYkEhSwWbkASYGEfGuNv8ARqFaipmpUS3lcxfrGNa6p39Kox2y9W89CB6bOd8a8ZcHJ5WNhUoxPkpHL8sSrdgbpWa9ruMVaToiSoYWYCSbwfO0jaMedkOM16zVFcagg9o7yYIF4Ox5/HC/9pB8dCTyqGx6FcEdiWE1WB9rQd52Gk39Vn34fivHYvN8q9Br2e4pmHy6MU1TqOosJPiMbnpjMB9ms1pytIeX5nGYVrfQebOccOzuhG7titQmSw5gQALX5tPlgCqxJlrnnh/keBpFbvdZKlNJpn2pmRBEcvjGG/A+A0alVxWZ6aMJ8YUAAEqupaR16gQCNI5GREnHdKLi9nAt7Qz/AGZ0yMnUfrVqD+FKY/8A6Yk45lndxpUsAGJ8gBM74sfC+CjJZBKZY6jUqmGAVjqKXKgmBCDe4kAgGRgSj4nZZ3pv+UG3njgyP/6HfgdRTK3SdqZqIFpwHNiitEHZSZgSMHNxPx1IpgK9NV06riC0Xja/yx7lMowo1K7JKa2YmQbC3MzvgXN8Qp01ZtI1aUUAgbhm1G9pBgc979MUjNro6MkISdtdB9HtDmVVFDUwqhQBoEQOUTsca1+PZh1KsyQwg+DkT69LYF7NZkZlXRU+sUMQIBkHz8j77nDfOcIqAORSNtRBAHJLf9WEbp7HTxvaSK3lOOutNVKq+kWLKCbbD0EII6a/vWnHaRl9lFX0VZ+MbwBfrPXC7O1VoUqWpRrqCYjYa3huh1Kw320jyjzgubWpUWm6gEsNLEfvAx5ztfr0wd1YG8d16lh7bePI5clrsyHVG/1ZPlvhbV4gofJVJOnK01VrXJSxgTtIPww27SVhRyFE1ELEaF06ogmmRMwZg8ueEGZp6kLQQKiIw8U6dagkHw3ueojGhbXRBRxvvsO4g8muw5pWI/hY4X9luJCkartzVAAPVjN8Mq9MBqqkWFOqIB5BTacK+zVNc0KtOirI/hKy9jJgA25XvjQ/ixVw5KwqvxbXlHpCZNKBbmIH5Yqz8NdiSZk+Q5ievLriyZXIaWqBzpVGNgwgCJuxi0c8QrnMqTp+kCdrlgPPxFIv7hh1N+iC4YfVjjMcdSn3UtPdoVOkH7qdQLeGMbZziafT8vWk6BTBkC99cW9+FXF+EPp1iShYKCSLT7QtvYrBFsSZumi1KNEBi7U4QjSQAuo31YRU3oZxgvsE8AzSpXzZY/1+vRbfxOw9LfMHG+aP1Fb+434YByWVfXSLAjcm676GMiLx+uGFWO6q6pjQ0xvEXieeFyfyQOMUtPRH2Aqk1XBItTEQPNRj3tJQZg7kA/XlA3OwPhiYiPLljTsBnKL1agpCoGCfaAjTqXod5xJxKtLNSk2zMsvTWx0mf7oOGd82PhUPQ0p1kExlaMNvBqixJt/WdGj3Dzk3I8aakIp0KItB/rDMlSd3MSQ233zGwgdKCwPQH/pQ/ixxFxDu6S6nMAzF+hYHz+7FrwfPG5tlvHi9hj/SSr/ZU9v3+hv7XWD8cY/aOpf6mnzi729qPtcpX+AdTK3hbU6yyt49q/KQOd58W2JUyynT5x8+7/8AM4zZlHH7Az8TIrtVKINYMpeOgvIa09bkCZwYO0nSjTH/ADDHpNTz/wCkecgJSVqkEABaYYmSJHhLHfeCdvLAK5+j3kH2dt7+vSfKee+N2Z8PUPq8QNSsX0Ux4Y06SVuSebE/PE651htToL6Uh+ZwL3AWrA2KBt5scbZ7NJSQM15Itv626YK30BuC7RPW4jVKlQwAgiFRRY7jbnhpxsj6Hl4Oz0fkMLjltQlFJBEggE2YSLx54kzFXRkMvaZNPe/tAk7eZtgNbRLI410H9qeEUcwyGtU0aAwFwJmJ3PliDguUpUNS0qmsQLagdNz06ycCdt+K913YCIxcP4mE6QIBja99/LEHZjiprhyyIpUgSggGb7Y1S4fQhcLr1NeDVPqUE7SN+hOMxFw2qTTWd/Tz8sZjO7NyiX3tJkWywapmTlwjusf7stP7xZVYFr6BMsRBBPpWv6Tsz1Wy6f1IljqgCNUaSbiQNyJNtjEWPP0T3b99SLUGLAl1hRpHh1D2lHMGOXPCzKcNyqW1dyrU2YUwEhpOkq5JbVA5++BN3yKMnbs5Ul22Vnj/AGkd2Z5KGLeKAY2UWsACAIAFxiDIdrWFW9KbMCNXPbpyvh9Q4BwhxqfvzfZaqjSrXELosBMQdgN8CcT7OZJXU5F6zMQBNQggFyoUQFBMyRY7kYyjCh8cuL+YvPAaCnKaWAZS8EESCDUEgjmIxXe3OQp0TFNFQMqkxa/eESBykHlEwMC8TNQaAr6NbVSArkKRpGgAA3IZp6+IdMIs+KwBSsS7Q1g+swRaCCY5kes4SEafZec+TaQ6/ZSn+8VpvFMQfePLzx0fNL4G/un8Mc07KI9CoxylMl2WGBLNYX57G2LMvGc3qVayKisdMspQbEmXchRYHric4uUrRbxOCqTV/cpfa9FFDKNAnSbkdFWPM7/M4B7H01OYWQD7VyNoB/A88E9ouJ06qUaaB17ouCSQZ2CxHSDO+4ucJcjmjQfXTNxO5kX3tiqXy8QPDNy5ehc/2jf8Ev8A8qfgcaZJ6f0emGGX1d0l373UPANyoibcjzwqznEXzdPL0akEOQTpFwRUdAbfuiY8sN6K5nUKdJiiUlKpLhRpQEmxIDDQJuDb0GAk1GkGMKk3Jr8/UCqv9ZUHVKm23snCr9mZbvamggPpTSWEidXOL4K4XwjN1qr1gJpKzq2plFyCIjfci+COD9ks5lDrQAVIMprRjCkEECYN7X64qsb4NHM3862aZlWKZsOQW8d1sPYPI452LjFty3EmdswHNmDXMC7AgfH8sVtMkxUFfFLadIBJ9Yi+GxRaQmZ7Oi5w1folGNHd/VddU91TnyjAXFiPpuU2Mo32o68+XriPiuYzC5ZUFOoFXRBNFx7KqsyfJAfjgDK8SFWvSqsADSUjSw1Br8x0vtiKi0+X3Ong21H7D/L5RlZixUjUSmmoh0CGtAJLWtNsR1X+prf3G/DA9Ti5AclKQmdP1YBXfYoAdus8sIaPHzpdWE6gQCLRI6XnC8XJ2UyQcdDT9llUd7UXSNWgnV1GpBEet8WmnlgOJSB7Whj6hdI+RxR+yGcXK1WdpYMhWAI+0p/LFvyHFab1xmdUINK6PteZjaPfhsv8m/oTw45pVR0JaC9B8B+mOaftZyarUoPe4YRsPCJnbzxeV7WZX77/AMBxTP2iZlc2aP0c6tAfVMrEgRvv7umJYtTVjTxZOL0xb+zCiHzb/u0y0bgwVAm375Pwx085VPuL/D6foPgMc4/Z/wD7tmGfMEKppMsgs1yyHYCdlOL8OO0Ds5P+B+Vjy6jBzbloWEJJbTRV+1eUWM5Hh00EYaQB7Osx6HSPhjlFMgkrBmGvPQE9PLHUe0XFqT/Sgrjx0NC7iW8dr7bjfrjma5Bw2rw8/tLzBHXF8GouyeeMm1SvR1Hs/RCfRbzOXYyf3ih+ROFf7SNBbLayQpFUErf7sW9+N+HcUAGWIDlVo6CVRjLW8IgeL2GmJ2wo7ZZ5MwKYR4Ka51DrH6YWEGp2w5G3AvvBXVcvSUWAprG/TFN4lUjJ0V6Gl+GJ8v2pRKaqBJVQPajYR0wiomtX0UvqwvJmJAGhZuRJm2wncYMMbTtiuSceyft9Vk0fSp+K4j7EvAq+o/DBvEeB1lUVc46ikCQHWmzCZFp0wk/vCbbYYZDguTFQLUq16asVFNyyhapYiFimhYAybmNsU4/LxJ65XYnyFX6se/8AE48w/PB+C318QOqTPtWvYf1XIWxmD42JzReM1+0zIo0EZxyHLEMlG4YewdRnRf188I6/bfKNSZESsisjU/YpKSCP/bWxANj8sVDjeQohO+NR2qOEIVY0mAFaWg354S08zTgBtagHZQHJmJuSsbdMFST7H8cu0jp7/tXKsoFFQhZJa5PgAtGhI1RuJjkL4grdqqFWr3hp0mPj1ACqNepgQdgNQjc7jkMc+GZpsJOoQbfVqBtHOqxY4nGfpBCRcj7RQczaFgr5bHAbfoUUIKNyss1bJ1HZu+pP3a6TSmk25gmCZJkgSSTMYMznD6TANUV1GjSSUbwmBpXVEixO2Obd1SjepMn7I+Ptf542pJSFjqF99AP/AHzhdB8cn1r8lvqcOagA1HVqAUghHEErpMTsYEW6gYbcOfvqMZjvCxJJ1lyCQTpgMCAY6Rvjm5FMAAlh592vWfv4cUK9Cw7wg/3BHx1csB/Qoo6qT370W9+zWU3IHW8j38sKeM8Hy9N0FNFZW9o6iYuOhtud52wnXOUhtUYf4B8fan4Y2TiqgWqOLTFh+D4Fv2GjFJ25X/TH8LReqtM0io0hdWl2RRJkFgdMloJFthhzns3RKPFOiKwQjWUpgwy92/jVtQOgkWvPvxVOH8TDuF76pJUkxJIiBzMSfX4Y8zHEwtXT9KdRLTJeE5iy2i/KdsOm/REJxTe5X/Q24Fxhqf1NNaWksSZ1blrmdX8xiTiPEa71EqMYZA6jQ2kQ4ggjn1E7EThMnFQRbMGoZ0jxuLkgTBv6e7fY7rmlnxVuQNiZjUAd4AMTBk7DfGVhlGD6aA/9lIqaSHK7kd4LkdTE8h6RbDHs9k6RNQUKZUwN21G87EieQ+GAaPEA5AFZDvu0beojlicZgr4hVprMXDos4zlIMcUa20xvR4YKZLVaTVZDQtU6xqP24NpAJAnr5DHqcSNPVVFFL7koCel7gEGwE8264UvxCpp/4inE2mpT5ep8/ngd85VMoKlNgSBANJpM2sN77YynKjeNJ9ocUqaZlGWmmhUKhZPimF1yRZi0CSYwvznYAsxZCUm+mxA9L2t1n8sCZXi1amD3dRVB30lB+GC17RZvk7ncTBPuwE2kaULemvyB5jshVpKXZxCqSbCYkXEmOYtgzgnBGahKEt4t9IGxk+HVPPAyZ/MlXUKxVyS3ga+q7ekkDbHmV4/XoLpRVVb2Zf1M4Evm0UxucNp7+42fhNX7p/hP5TiNuHVACWUgDclW/wDHENDtZmmPs0jETKQPffHtbtJVYMmmk6lTcCOXqP5+GE8cRpfGZY6bR5YBiGEA+IAEnwnYCIYHaf8ATBlLifed2SZCWKSRA3iRYmRMA3n41+kWALQW1AnTzMWM2te+/PHhz4A0gyJMAE2jc78/LCvGnpHHlzTyP5h1lM8mt68FAk0zdjMEEMsSQN5sMGr2hy7bvPqG/MYpq1lqU4M09G7TIMxBj3x7sbcPoqyVNmYadBUtYk3sFvO0eeG8bKY5Ra+Zlj7Q8WX/AHZsuzaqdRmmmD4YjyjfFUoqEk11byEgTPrcjFm7J57LUmIzNB65nSgpVGQqRJeQILTb00nFpztHhRGqrw+qbSJq1pJH2RIEEe4XF8XgkopMTJKpNR6OdGvQqkBaVQNAJ0aAPmQOce7DXg2dpjuV1Mqd6tqmhYlgv37LeSQDzwW3GMotNKacNdtIBLtmKi6iBBYKoMAm+/4YlrdsiQs5KQgATXmKr6QNoLG3uwbEUH/mXHhPZ/h65l66ZpQ9Uk1EWopSpq8Thwxa0yRBBHXCyv2m4ZWB+j5PMd6IFKpDaTJADQrswBgQNMn3GKbmuMNUqU6i5ammiZSSVaQY1ajNp5Efr7keMVqLl6FDL02PPvGPOba60C55YF+4eD91+S7jRzy4/wCXmf8A6+MwlP7UuKnb6KP+XytzeceYN/c3D6opa1ooODvrj4hT+XzwPSyRdZDLqMws3t5Y2cmoGudIuWgtpC3JMeo+OGfCuAd1TbMZuoEpgHQqmS52U22GqPM325zdLsfzNp12KaWT1SdgSQvn4oEddsbPw2uaTqtGoSSsDQZMEzAienxxZaedpJmcu5oQoUhQwgk7au7uByMtECemL6/FkRb6d4VFVZJMwABE+7lfa+Flk4voVNtNNnMB2fzYCBstVBYhR4YkxMTytz2wXT7J5osg7lypA1ERIJ3G8Wn/AEg46sM1pQNrMNyDKZ+FzF5O0TvtgelWbxsWAm7E3PQenSMc/l+h6WGGXL06SOejsVVKu1SnAQDSF1FmIIvBgEQbxItbDpsgFCInD6TqEKmo1IgkiNLFoPqQRcztGLKuYYkc/wCfLlh3VzTDwgDTbYH4bx8/82hlZTL8E01cjm/FcgAVK5GkgCmQilizciAVte0TccxgehSoNlpOSJrEPcAzqBtYNF+fPoOWOk5zhtUFAFALCYW7AeYAt8/XBa9mGIBklibyIEepvv5Y3na7ISwYkk/J/vycX4uyIid3lxRYjx1FapewlSGsoJJtJmBGFPDFNWo6aGqBoXw6jGqJiAbkC5tYb2x079oWaOWIpawyCdasqnTItAYyeRBi8+WK5wntOUhjpIQaY0qnnbSJBg7dBfyrFv8AkiUs+Px+F+/dAi9iakU4oAWOuUJ29kgsb3i0RFztGCcx2RIqJqyjGmEINyLiYIEmxFym2/M4tHC+1dGq4RiU8OoEtuYBIttz58jgkcWSq0q4I0hlGrxQb8zPuwssk4lMXwuLI6UyoL2Tps8tlKmnwmJK3IOsAgX8UG4gbTG3mT7MUwStagwuQAMwepgm/wB2PhtyxZq+dLO0EkgRJnkItAiPTC/vFZgrMv8AER8f03wPLI5ZLi6TEa9jfqzqVGqgGIqCPKAQLQBaZkt1xEexYFPV3NUtElVr028VpGmBIAO2oGRuRhzxHimXQeDUzXUSfDz3i0HoIP4kDJcYZ3IZQVIGmRABAgxfnvuNsMpTaJeSKE+b7JIrqop5sK5gMQp+SrYA7z5Y84j2bpKtR3zB0AltJS8vENpDHTvFwZj3C50+LUbA6ksCNxq6xfaTz+PPBT8Ty4HiJaRMXJ6W6nB5yGUl2UxOFUUfQtNXdgiqVDoCYj2TdSTY3m8wcD1+z2cptrNZjSBJJNaCIMMCpcQQ1vmYxaMxxrLmfqy4kj2gFgCwuDPpa+DafF8s6eJqirYaXMgyOkR8ZwOUkKuJzlsyyswrPMbqTN+Q3ifjiCotZlWoiMyEiGAtqF4nqBfDrt0aaVO8phmLC+qNI0nT5Xk7Hphd2bPfVaapmGouFYlgQAPKWIA3O0kloxaPVklGmROQcwwNQ+GRspkRMXAtteMD8fy1OjWqoJhTYE3nncAWnqNrevROIcP15I02qivUQEBxSVnMmTcNtYA8+s4ona1Cc7VIJALcgTz3gb4EHyGkqBeEV6ho1QlyI0+EGJI1bgzYc9othjw5qyo4bSptp+rVACbHYCfywNw46UqyZuLkESJ/ev8ApgrJMC4EBgZlYJsILWgjbr1GGk9ATIM5UaPGtJr7BYt/FfGi5J9SjuGY/cZgqXiwmTe1rH1g4s2T7ms+inTprGkyaQkRyIYbRyPXFqyGTUMzt4mmF8Ai25GmwMmJ8j74xza2tjdu0c5/oxnKzh3poNRjUWACAbCOQHICdviYvYVj7VWiD1hj05Ec538jbHQlqq1TQHPerfQbRzup5e6D777iiogVIvG/P1JmJwrysPEo9P8AZyrAHvhBmCqTPpF/liVP2YUxY5k6p/st/LcxbqbYuJzChiGdEY7C4JjewPmPWxxOKIYQQRzn2QeYIIaSPX5zgeSXuFw9ylf/AI0oc8w8/wBxR+uMxdtI5of4lP4tvjMDyT9wcSj5Dg5amgde6XS6VFG7hm3MGNgOU+YgYmzlECrRoGkhWJpkidOjeBzIv8fOcWetSZROkHyG/wCNsKqtQa1ZlVSuqDzgjeCLTbrzxHyydt6KcKA8/mFAq96NW6iQJAIjSCbi1xHU4Y9jcxTamxjwrp6kSw9kSfME9dQwPkst3jVda21QpgSSy+Iibb26Yd9l+BtlUUNUZlUnu10QAT9sm8kbLt1iy4dRtVYYQdh9bIubaSBvAWY8oE9P5gYgzU0nSmaThnUspJTTCkBhBM6vEvSxN7Rhuc2ymLNI3n2SN9uQ3iPzwvz3DUzVWi7yRR1ELBCvMGW6gFQR5gHDKMbPU8mSEFGPRCcsywxUkcobr78OOGcQqECn3feXnQLT6mD8oGC14Pq+tq/U0xzO59Bynb8jgzh1bWTTy691RW71PtH38p+PpGCsbv2/9Nn+IhOHVtfV0v3/AOBDZ16SktltC/uup39wvOKzxqrm80XOXqVKapTbwiACTsWINrW388MeL55sxUVKd1BhR1PNj7vl6nDavw2pTod1l9zJdwYYny/nYeeNHHHk3FaRxTxRjBctSf6X1OIZ96opVK+YAIUAJqksVLaVMx7MFiBIN46RWTxdgNBQFLjwr7ILXM/ZtJ/LbFj7UcCzQNatmPCXcAhmDEElQJKkjbcm3hgztivVswKYCByYuwkSxO453JItvucdMa9DhnFxeyIZpgDdxJJEyC17NINjEGNr38t8rnWFRQY8QEAQCARqB8yBufXBOQzhqq5MBZILHkYmSDA9w2xFm8syHvQFBSRIvqEGWJgR5DofdhhCw0qoCk6nZ2G7KQbm0Xi02mffhNnKjEs+v7Q8K2JvABvfeYNhHniWi1SqikFVG4AI1ENFgAACJJ5bjlfCDimbZHiFEr0IHTadrc8JGFOzBlbPNKmSoZmUlxMEb+zzmeXPnvgDP515gsSF3ED5hY5xvzHPHlOtr3Aa4mAoIJMnSTfeRJkeL0xAGUuYiCItJ22gc7gCOg25YpRhxQzql1kwQAdQYmPDt5X8pBFzgytmZYxGqxN+bAQLwDJIPvPSCtoItOmClI6gDNQzO3KLAeIj3CdjhpwpBTYipT094rFCSTcez08Jve0zyAwsjURZjMuFDd2umSJMEEgkmDeTbnE3O18C/SokhhqDc5NwL3JJF7bGZ3EEYbcOyP1bUqiMLalUMDzuLi1x154W08kaD6nvSM1HURIGzLJiWAYRymNpnATV0FxNGKMg7y4qWm3hIFgDbTtG3I7jBnZamiVKoQgq1M2J8QIK/I3O3xw1pZTvVLGmoMfYUaVkeyNIEkao1G9t8BcK4PUoCo7q3iWAWkyJ3BIAMxjX6GSYw4nnqSeFm0sVLAgao8o1b++LfFNxerFaoJtqP89MR5rOkjxBP4RhZUpvmHiCJE6o3vv/AHeUjn1xlSWzSYNms5Mqh3Fz8P0xcezVOmqKAXpGJaFDMxkC7A2UEz87ckq9nXCyhR12lR/P+eHPCeFVGpaNSgoTIuNQidxzB92/ulknGSpM0XsV5vO9zVLpVdmIOrSx+X89fLF/7OZ/vaSsKiAmxJba8aRJmeo32645JxKs5cgqqkMTIWDyAHSLWEbnFs/Z/m6wLCWYSJYmQNIsOs+WDOGrHjLZ0SvmWWO+NNBJ/A3tZLDoefniDOZmmgBq1QtNvZLCZk2gr8usY9Z9RPeIhWJgpqHh9Z0ieZI2tfG30oPewJiASQdrCLH9cQsrXqbtkqQGq5lZk/GdJEjedvdgSpwxCpLEFGB5bkncA/lc49eoFXXq57qdZJ6BRLbwTv7uQuZyTMNVTS/MPpIHKLMTAXmZ3+Wv6mPW4YjGSQxPMioT7yGxmIGcrYvJtcGPTYdOfPGYwLGbITFr+sx6x/O2F/GmCUXOmTEAc/gTJ5SB+djaIO942BuR7v554Gq5bWVBJkbknkCCZHMG4g7yBzGOWC2rLNqhbw96jVFq1qbUwk6lBE1CxBWnv4d5eNh5ss3jK1arN3jDu9IOmmLkCxJY7DaFW0SfKK9xPg/joEAChlwxMEEg+EwQNy4uW5QdrYPp9pQNSU02jU0gTO3UAeQ/PHa6SQ+OUILbthb06rbIwBEGYUgb7MZHwnDDK0HQAo6I87tTLrbcQGQfO198V7+k7A2VLcyW/AETa8YkHaqSA1AnoA4nrtB+eFTS9R5/EKSplkyvHq9Sp3QqKHG4KqLTGq/2bG9/jhtxDjPdwiFXIs7EWJ6QIHr8OsU3OcQTMUyoygeqBqprUYBdxqhwJQgfhialkcvqinmnX/2xVYx1jvJb4ERiqc60xOWCUlapL09y3tmDTQVKgUVXBChVgKNyYkn+QLYpue45lRUKlld5J0U17x2JOx0THmSR88SVezlJ51Fq4PKtWeqAOQCuxG99sEUuH92Ip0woNgFXSPgLbYXJb9y2GMVtNW/0VbjGQrZkMGIpgwFpEliovLNo8JNx4AfVosK9mexyqGYuTFIkOF0sWkljY7gLAmTD+Qx0OtwtmPOOh+PMYr/aDO06GnW+mmxCDSgcsdmP928Xt64EZtaSHn8Pjlc5P+zl2a4Y1NmDQqIFtI1MpE6oG5NiR5jEtPiBY+EW1hWuHBABgkCJUAEyCBHPng/izrWq95UYAsZUIYEADQsxcgc/Pa2FlXLd2GNIkzIaT7NjzEQL/LfHUnZ40qvQRn8+UiIBDQwHsi/KPIXBm5MzeAOOZ9aukBNPJSb+HkJ3gCLR6YG+g1BEi4MNvbnfrvO3lgjK5qjSa3jDABi3xaBBkHbblzmzUAX0K7Jq5iCt5iDafwjGlKpeJtyJHXqOkY9zVZdZ0SVgQWuTEDytb4YjVZHx897bfzuMYwwGbZmJDRHPaOY2A239+LZwnirA0/CGB9mSWibaiuoAidhO/SwxU6OaeWdQJ0MHttqsZFoOw+GOg9lWptQp6SNQQSBqJ8IGqLgKLiRe/phJhiRcUzKhqVQAoJqSD4T1kged9hvhXlMo9cGmQwDnVW6HRCoogTJI1meg64M449P6QqPGlAdcSBDXI3JmPhIwNlc5Rp65ZiKhJIWbTyUgyAOuESrYz7GFTOJSZ1YspJ6HYDnIN564GzfG6elgNRLTc9eZ8rdMKOL51GbWJAuLiPlJPzxtwnhxrAVanhpAz4h7Ucr/AGepwXS2wORDwLg75x9TVBSoggS27b+yOe3O3ri68S4Vl0pBURQ33yCD6+HYGZO4uPcPk3pU2LqSWMeFf3Zg6drEn8cad89RyFOlQLkDwgeRjeTz+cYhKbl9hk4pC3IcGqKjhGPiIIvBEc/TyPlth5w7g0U0YOTWpzKnUFe3sm15kWn5WxqKU31c/aBK2i46Tbn0wU+cZNLU2UPtpOoiDcHTMGxGw64Vy2FUhQ3ZZ69SpUd+7WWJFyPM7mOflthlw3LjL6Q9fQTbwMpU6Z0xqvPn5x1wQM2xB01GDxOoQEvuBFlEjeZscCZIn2qjamCx7Xna357YPJvQdLofVaaNpZmMmSDHiNvKDF9r7+eBu7oLpBSQpEMALaZgwQJI5FSTffngNs1C64N4ksoa+0WAIiRFth8NKgRiyh2hSJhjMwLG3it+OFoe0EUqdClVPcKC7fa0EkAna42k9RPPecQfRASWUyztqcA8l+6GYkCN4jbaDGI9UMQsrqE67R6HVI/xAGZ5Y9DXGprSRqBIA2gEkRsNwfywQOmS08yyiEPhFhCOIi0RoMRtvjMenLTfWOX2lPzIvjMY1r2Bc1xRVzSKS5OkFYiJkC4tzE+4YN4xWinrP2WUkmCSFOq0C23zxmMxLgtDL/ono5pKlBWBqAEAwYIkXHOYm+K7wOqAanijVIBEgEL4TYTe2MxmM0I+0FvWhiSSSACF2mdrxt5TNx0xNmSj0pESVMECLz4ekbEE72x5jMBdWBEvDM3XpIup1OkEXBaAQB1uQOVhfnhaEZ/BqLFfCzkmWtvBMLIv05YzGYeO1QZRqkOqSsB4KzqBtBIA62226jBuV43WDmmHSoyiDqUqfXULf9OPMZg+WUemGfaR7T49V1aWWmG1Ee05vuBZY2i+Kh2/4c1Ru/qV7woVApIVQNxO7ar7jfyvmMxTFllKVMRpcWVCpxGW1ABAFg6APcQDYEmCeW9sBDiLw3itIN97W9AYgT5e/HuMx1kixUqusoAGYVBaIEadrMd45ybzyjAdXhCOyaNIG5BmDeNo6gTjMZhW6MRvwVn/AKx1AW0hbzsAevr54CyVQ5bNK8Bu4fYkjVpvEi4kbdLTtjMZhjF5Sjlc7RrNSod0VV6pbvG1SVJi8jSQT4Z69cJcv2kaki00RQqbRqve8iYucZjMJFbaHb0mL6vEDVcswEkG8fL0wHXzAX/LGYzD0IO8v2ZZ1pvWKxdu6k3BNpYbTzj4jcPeKhWMIihYv0AkAWnlFhAxmMxyZJtzoL9iIpTkaQdKgAQY35x7vMxHrgjLs03UAREWnyiDa2PMZjN6HCxoUzBYERHK46EibYHolQToS5uSTby33xmMwjXqBk9BQomTJEEg/Hf088GNlVZr/ZHSYkap3E28uWMxmAm9jQ2ZUylMwp1EjxC/WADaAOWMamsSATMGIAJsLXnn7/PGYzD3oZBBoiRKeE3J1bcyOu3Ty88bNSEyPa3FrmOfTy+GMxmF+o5GmUMWI+H6Wx7jMZhRuKP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10" name="AutoShape 30" descr="data:image/jpeg;base64,/9j/4AAQSkZJRgABAQAAAQABAAD/2wCEAAkGBxQTEhUUEhQWFhUXGRobGRcXGB4bIBsiGhwhHBkbIh0aISggHB4lGxsgITEhJSkrLi4uGh8zODMsNygtLiwBCgoKDg0OGxAQGywkICQsLCwsLCwvLywsLCwsLCwsLywsLCwsLCwsLCwsLCwsLCwsLCwsLCwsLCwsLCwsLCwsLP/AABEIALcBEwMBIgACEQEDEQH/xAAcAAACAgMBAQAAAAAAAAAAAAAEBQMGAAIHAQj/xABIEAACAQIEAwUEBwQHBwQDAAABAhEDIQAEEjEFQVEGEyJhcTKBkaEUI0JSscHRB2KS8BYzU3KC4fEVJDSTosLSQ2Nz1Beyw//EABkBAAMBAQEAAAAAAAAAAAAAAAECAwAEBf/EACoRAAICAgIBAgYDAQEBAAAAAAABAhEDIRIxE0FRBCJhcZGhMoHwQrEj/9oADAMBAAIRAxEAPwA6l2Xyi3SkBb75v1EX8unPCbisLUK0wFG0sVv58uX4Ysff6AFuxNifK1zI/AH54q/aTK1HvSW1x4YjnEBTMx5+62OKEpN7ZacaWhZm8k77d3afZIU7bGf1tiTifBNdMMrgG31ZsdrgNqIt05/LA2S4HmpB7tjbadvK5jp5YuvCco6KQ4UTusg+vT54rPI49MSML7Ob5rKGkpKuGBMEAEEAWv5TjfJcN+1VKyYKqWAO3OeXvBtjpPEMlSGk1FUB7EQIMnwk2+F+ZxXu0XCzTnRTaDJvLAk7mV2gWxo5+WhHhrYly8K+kUUDESSPF1JF7RNt7Rbz6L2U7YCkv1ytUgnxapKj3m53vO3z5vXCsugNqO0yCfWTeN9z1vjag7oYeojEXK3FtrzAjlPnh7foL0doy3b2nUqVFVTpUKQTbcet9xt8+ZnaPtvQygpz9YXAMKRZSJDSbH/XHFkBSCrGDIkNG8QOpNtzjWpVBGp21AbDcrHnFvdh07RjsHBe3tKsJaFvBXciwN4NxF7dD0wHm+2pNXwOqrLQGA0sADBJ3kmwA8scsy2fI2YRBWCSfaHQ8otiOtUk2IO0EmPTf+bYOxqOn8Q7Z13tQAXY8jEbjy/1xWcz2iruS3fs+ndVlTczYTcfzHLCehXBYaaiqNMudwsbwN2Om8C9vfgnMZEGmGpZhCCLJrCtuB9obSd4EgE2xgE1fjtWoNJZhBHhLbDVMGNpt7+uHXZXtOVqjvnFOmoZp3DTEqBsJMH3YSZnIJTpIQ/tIdR9vcnTePA8RK78hgXLd23jBYhfFDCA2kgwJ67c/TA5GSLb2i7fVKjd3lXVQYAII1MTE2Exc7A8t74ky/bLNImmvf2dNVV25EOLDzkD3YpGS7Q5ZqTMiPRzDHSFPjG0qNQWyxyIFwfKBX7SVEMHUSZMsxNuUTytvz+WF+e2qr7hartnSMl2y0RqqaiQCQBMc2H89MOf6e5dla1RfMAH8x8scZXieoytMktYgT7W8wB03F5ubTgilmH0zHnBJEDePWAZ6RfDPl2LZ1lO0ROXcowJ0kjXJMeYj2v3dsUhu2FU1dWq0zpbYeUQbTyiMV2ln/EUiW5nbly2I25zj2uKZ2Vlb1O94MEX36xGNfuay3VO3GZqhWdxTgkju5A8ufi/TF14N25y1YAM2hoE6hAnY3vz+WOLrWIuBMb8vWx3/wBcRDiGsgIL/n8MFWDkfSytO2Pcc1/Z32mppQIr1GU6vCpDHYSSsLYb2vsTi3p2rypMd6BYnxArt5sAMGhkx3jMUbN9u3kd1RUKZvUcSenhUyCY2vuMaN26q01XvssFLSZLhBtMAGSzCRa28b4NM1l8wC/GKAqd0aqCp9yb/DHK8znalbUWrs/iC3qQBabKCB7x87QJSovVYU2gDcvDsLEx7LkQY+6Tfyxkgs7M2bQfbX4jC/N9o8ugbxhiu6rJI9Y2McscZo10FaCxgFwTCqDpnSBM7kcwu98TcSzlOwimyfvS178xbkDEYPExduI/tFmBQpGZ9pjy52jC/J/tGrnVqWnI2GlienIj44pRr3OkLpULETHiHhHPf8sGcOZ6vgWnqqMDrLEAkbC7aQYBt64PEzaRcqP7Q6xUE0EnykfnjMIP6LZn+wJ8xUS/zx7gf0NUfcAqu6qy65TnP4RtFse5fPVYGrwibEjaxm35fyES8ULtMLognyA5k9PLmcG5jPAKRcFlkkXPQek/rji4+5VSsfP2hppqXTqIgHzPW/448y3aKizEmQF6i/S0DChKNKB7TEgGWvAOxjcCfM8748+jU1RwE2BJDW1G94H6frhPHENstX06m0FWDAnkfxFueCsrm0qSBZtiRHK3r0xySrxOoDCEKBBAkSB6b+43xZuA9pAEV6iAwxXVG/Qj8NuXwEsDStCRy2ywZjgNGrVZS2lwoM20tqJnwk22wh7U9k80FDZcLViZ0WaORAMEkbwDiz5ftAhglFPnGojnsB09AOuCqXaJbm084UG3kBv/AD0jAhOcdjvGmcyo0K1NQKiEEjcm55iVN1MGI9MDZylUXxGCtoE/zPT446y3E8u8iolM6zBkKNR5XsSYxVu1GWoUCHSmdPMBiVWN/DJI8+Xzm0M1voi8VIrGV4c7beHYiRYDkJnr0n3Thfm0dH0lWI5ErvzwzzPGizWVr3VQBAJvMmLRO5HPngb6ctU6XIlRzsRPRgQpHr54vFyvZN0D0q2q9hpHiuAT7iRPoJ/LDDgecpKxZ9YJWBAgC97i8/54HzWcpqxBRT0gkbg7mSek4M4VUgkJqIIlYudQ3HIEC3wxnTVdGT2Tcfz/AHqAUWLqJk6YM/DpYT88KxmnpU2VgLEAWIMtqJJ67DE/aPMuroGAIjVfr11TMjyI5YUrmAwJqSyhkETeIqWk+ZwHUY0dODH5Ml+xHla7LqK2Ok3gGLgSJ2N4nz9+IgzmJbb053xPl6IajUMXSDN+do6bkfD1xplqpMKBJ5flfCQUdHo/EPLLk+2n611Q+4I6KCI1ORItsY6iTFp264zMuZDEgHeSQPhO+/XBeXydEqC9WpqYA6VpBhflqLADfeMbLlrBQW0AySdKNBMTIBm1wCYvtvi3FWeRJctiqvmhMgiesz+B9LYlyFeQSLAWvJ+E/hibNZOhNxU2uU0gTBtHiHLy5YAfLA1Sqa1S5FRtjAtaYkxG/PD8U0SqgxXBMFlg7A2+ZtONiYBIAUzFoBO9/See1xgNKndOqeFiJ0sdvF8bT88FcNzVYVFJQSoYXQQ0jYkQPfywji0EmTiS07sis0jmZid/wv5+uG+Y4shYOtKoQywdO8/3oIi0+/FXqUGAIekQv3otfa5sOd/0x5k6lQAoDZTJ9oxyPLYb7c8Fx9QchtS4g+qRyaY07QZE8jHXDLO5tqip3oqPMxc2MxALKdxvG9umJODZxCldSVVih0MoBIPl08Rx5wHOPSJZySCyRKg2TVtAsTqEHe2HW1YVLZBWZFpakpqrH7JMgDUUspOqIA9qR4ueIk4kjAHxAwZHhCgeWxiCZn9cGZzjPeKFZEalzUt3ZJWpP2PELcgY588RdmsrTrV6dGqUVGL+KnpQgBWIBKgEgQLk8/K4bKr6oFOZy5UBAA59sk6gSY8VibRJtFyLHfB+QzOgH6unURkuNGo+JTEEnUIJ+yV9ncWh9meDZOhT7xwHKAsyrWZyLAwZI68+QxHV4yGpLoy+XpCofCztEaQbnYxKkHr78ZiJoBr8Po1/DRRleEvpVQSp0tI1sdNxAJJBkliMPWzq0cqlOrILUCI0CZjcxJ6e/wCdP4HlkNTSxZ4i6sFU+MAkGII6kRYWvhpn3FSpBC0oAIU6niQCRMvcTB02tz3wrkPGKl0ZkuKU6aKmmpYfZKoL3spuN8ZiuVlbUYDRtcrytzxmKcheBafpWT0iWIHhGli1MW2AUAEyQDebQbY8pmlDAAMSwJC1KhuRbVGxiefMyOWM4iyd61LvHY0mF9SHS2kiwZbkibTPpbAdXi1KgtqekH2iGSSTzIVYnnfr1GPOcKdep1JpqxplslMvUVRaFKs4mOZZiGBA5jr8I85maFMwKdMnrJYx1JJPX49MVWt2kDqQrkAGSwEFpHhUb7cz5ecYX5/NSuouxgcvzB688NHHK9iucV0I+K0GFRmEDUxgDD/gWZ0hUcBpNgx26QOk32wjzSahr1iTMqw+JB640pMuvdmvYm2/WemOpx5KjnWnZ0UcXTYrTmDAC2F/3YO/5eeBspnbVHWnShbKdJsI+yZvc9OWKouaBIA8MHc/CJnBmdz7KgI0TMGSOfMQffOIPCuijlZaK/EQgn6OGdoJAQ1Jnobgza0deuFvE+8zFNQ9EUyVDU2JBABtJAvbTBHK1uqOjxGpem73iUdTP4dPPr6HDehxBwYqOSbGAskxyGmSRMyNoEmLyqx8QxfLRUOK5OpTcqain+69us3g+dxywz7J8CFRy2arGhRgMJBJqkgkD02knqPOHNbMUompKAm/1RTUOYgqNRP57Ym4Hkwq1iiJUU1Fi4GnxXUhri9ukYs8vy6BHClOmVbiPAgtYpSrq9ISVqNK+4g7GSB5zPkDOBU2S9RlXTIIJ9mdmtuDFiCeWHPEM29N1inQWVMipTVz7TXDWI6e7BVDtXUgUgEMyE0UqYgGwtAmJF7bbYKblG2JPGlKkL8xUqgBUIfmVOkW6mYAA+PxwTwbJpXZqbiQoB1aQJgMCBE6iJ238Q6xjU8BrAEFFFiTL7Xmd7RtPrjf/YtcGwRSAROuCNRteJ8hiXlVHVH4RRf8hDwnJFqWYHduWCrEQIJJ0gqQWaYgBY54YcINM5ZBqUMBVBDrUgSZDBkUifImOow24PwCqtdWIphdQ1w0m0MojTysRe04qVHOBFCaiQdwLAbEz4T8r4OJ29Fvi5pxavtp/qi7Us7lFpxUymYeoQJdVcCwIBWIERpMkGb9cJ8pSp6wK7EIx8Y+2Aq2JA8QMmI/TDiutRqdNg1PS1IEHQSSDBuZAJMzMD0wqz9RUZ9bKzAv4RFyWM2m3oTg4pNyaObLxUVSGeXzVFW10nXUKekmRabkfWlbEAcgbm8YEYVCdVKsoc6tQRJ1ahJ8I1CDvcmx33OFaMprIAZ1QulYEEmBczbzxNm6FZASwRAGEt3vsn1ZQNvPF3KMXTOeMXOPKNf2epwty/1gZjY3pgyCebb++++LVSSmUDd2CqqNdlUgwDPskCx639xxUeK0AHP1l3CvqViQQ1wIBmRquLEHrg6lxWlpKUSfEFWozsG1QIGmAIvqsZkR5yHNepk2mT9qcjTUlVA8TK8OABAUizc77wcLcvwxjDU6KstwYMTOw9obb3J5Yjrqq6pLAATtNo6cv52nDThvaNaainHMkepEDccowsJpKhqh6inhtBSwhXUsNieknaJBINhb0MjDBKldGEGqkgeJqegGVmATudrTI5xGBaFaHBQnTMgb3Gx1C/nH8ls7mqrgung0GapESwMAQJne8bLfliicZCyi1G4EFDI09IWvT71maA1RtME+EexUgeJgxLA2UgxgvhlOjl6xdA6VFaEZTrQ6pA0lV0mxA59bXxrnM79H0s/0R3vAIqMCdQE+FgptBk7WjCqrxsd6dSIzMQy6AdIIvCgmwiR5WwJTitISCn/1+hzxriNeqDMtLkxtCkAEXIH2Bcgz1gYUZ7O6cydFPQoYgLa3iHhNrgG3XljzIcSKV6YqOFQwS0GUuSfZgkgjl1HmMPct9EZHNLvKtRm1AgQFBJBLS7STHqDFsGL5NIfq2QJk64cVWEEICEGobaDMqum5IOkm/iHIwPSRKpLI+g6gCXG8xFzzknbmceccpVFekUDBQQrGRbxAbTex6HHnEMuy1URQyjQC2i0NqIIJAHz6HDcYqdPo23j5IP4XwzvqS1JqXn2aYYWYjfvBO3TGYT5bvVUBK+YReSq1h8jub788ZiDi/Rlqn9PwLMtxxak6lMAknSLkxIYk3Jv15eeD8rX1OFq0DVpLOoSFJMbajaQxB5wCeuK5wQPEI7K0eIAlSfuGQRI3364JD1RAqO7ljYeIWF/tT0xoQi5UTlJqFjni7ZYsyU6blQx0tpaQOQHL3x+GKxnZVoWSvUiDI5XNyLYvS1CtGkIA+rJidgWgGwi+k4gXgeXquz1YpszHUdZB2kN7V5mIVbYWLqbT6KzqWNNR2UrLU3cqNMgWvt8sTZjKMrLpEl+QFvTpbF2yfZmkGRU1VDqICiJ0yfrCxIGm4On0AE40rZOgn2GLGr3bTVItq0lxpm0eKJ9YxSTaZBKypnh7alVCe81KDqsASYmb2B6Y8q5AWJq0CxNxNQASY3KAk7e/Fzfh+Wp1AVSSml1dnLKGDWWNUnYEiIItgKvUgnYjlMcoN42v+u2FUtDcUuxVTynciTDLEHSxQkyLklDsJAAPMdILDgOapmsoFKDpqwxqliPATtpA2Ee/A/C1r1mZKTlDBJliu11EA7AkH3/FpU4bnKSVHWqKjaGgFnYmVIYATBJBMSN4xCUr7OzBHG8dtbF/G9NV0RXRTT1gl2CjxsIF9/8AXB/Cc4lOnUD1qZJKlQGUxEvH5R6jC2lwzMgFjSpMxuZAYnn9oxOFn+035Uqezf8Aop9mx3GETtUdPjg0G8TzdN6qDvEkSpJI0+2TOrpfEy0EUqe/y8Ag+B+kk7C8gRBtttirvn6lV1UKhuSAUWBNzaI9cN69WtTUFqdGCY8NGnz/AMPmcM3VKwcMb00XHOdoqTPUSm2tjSIXTBksSABPP9cQvxWqWbwA+zqVd1CMTN7XxVOBU6lauzBVnSDcmmBBIt3YjfD6hDOURqWvr39W/oSIY+V8LaROWLehxT7SUAzfWr4mnZuSAR7O/gPxGKZU4NkzGrMCzeLStTxAQCAdPhJ63jpfEGczVZHdHVSVJB+qpwYEk+xsRjZM9XFEVQFCHYBKc/8A6YKlx2inig1T3/vsWatxbLd3TppVgU6YSStQyAp8uZT/AKvXCClxag1Z2NRaWosdRptU3MxA2N94wPmOK5hQSY8LafZQX/g88CcJr13cmmwU7aio5+QXfBTXYHjgvT/fgtOQrZbvKZ+lkw6GBRqLMEW22Pn1wV2nrFablWhta8x94A72+OAqWUzxH/E/CP8AxwuXg+ZeowruQJJLag2q/Tz3vhOSb7M4Q/5pf77A5z1Y71FPr3J333xoeI1gLPT960MOKfZNCJ71x/PriHMdlUA/rWPwxdJsDyQ9l+AJONVYH9UOe1AX67Wv8sef7YrGytSBNpPcbHcS21it/I89WDKXZunHtnbp5Dz9T78bP2ZpyPGRcHbcSZG/MED3YPBi+aHt+iNeI5mZ7+hPk+U6g8j1A+fnjw5uuRBr0Yj+0y3Qjr0JHw8sNqXY+mR7bTG/uInfqQfdgtOx1KfaaJ294MfC3vOBwYyzY/ZfgR/7QzBaTmacyDPfZfkZGx6/zvjVc7XAtmU2j+upfdUdeige7FhTsXSi7ttv7gJ+In342HY6j95vj/e/UD/CMDixvNj9v0VtuIVpk15PMiopn3gwcRvxWupEVyB/eX9ZxY27HUhPjqbn7Q6+mIK3Y2mSPHU+I/TE+aTNKcWtITDilci9Y+91/XG54nXO9Yn1dPzOHQ7IUvv1f4h+mNl7H0v7Sr/EP0wOaMpx9v0JRxSv/bfOnjMWEdjaX9pV/i/yxmNzQecPZfg5nmKFVCp7qCsnWpmQBcEX3F73vhzSzbJSL11JIPMDUk2BhrEAG5Am45DEHBcwr/XMJcC8amsth4VvtHvAnriPinG6VQKT3pqqTpDFSBHs6hHiAIBAJO3mcdL7PHDK/HnrEMqqqiCkDSV0za17lySf8seVnqIvikKoZdzsbsAJuD02OD+ySfTUzL1dKnwKumbRqc+1PwHKcH9pqYZUQGGkD3GA3S4W+/LHNP8AnR6mLKuC9xdks5Qe6FneNOksYMDTqCTAEk38rYKytYNJgGw6WN/Dc/5XxW6fZ6pSaaVSlEkBnqLSYgwPZJkQ3Mb4f5XhmZCnvdIZUkktNiSAx5zv5wJxdr2PP4yUthWazWiUKXhTIjmAY688A1M0CsaSPfAvE7eX4YsNHsZlqlNKjFizLJKuNJN7gxcHriOr2KyqBmY1IF/a5Rt5mfxGIWkzuSx1tCLg2fTL1u8NwFcaNXUA87eXxxZh2pQuFWmxBaA3IibGCJjCKt2Zym66ypAI8fl5WkG2D+EcDpCInwtIJM7YWUkx14o9II7aca+i010jxuSBaYjfe3Pn54rbwHpoXhnUtGgf+soPXqY5QQcPP2mD6imelX/tOAKmUp/SeGnQvjpIWsPFI59d8GCXEksvF0V+plBl3d9YfRqAEeYA57YKyvEmqUKisfEhVwYH3wIPpqBwbnsoitX0qo8NXYAbAn8se9iKYZ6ysAQVSRFjc4KpxcmbyVJCzM1alFSTbVT26qTqG20k/CcQByrUwWksb9BCk8tgGi+LjxVVPD6hgajQUTzjwmJ6STjm/E8x9ZBAhDynmZ/CMVxK07Ez5pWuOiz1DUqOxmSFLMY5BdJPwxv32o0cmth3YZjHMrrAuR6C/ri4Kq66JgS1AhrbwKcA9RfCnP5dTxTLqVUp3YGki0DvIEbcsRTtlpZdaQjoBMx3qio1iXJKj7I333kxa2IsvGXp1HVtZG1udhy6b4Y9ncmhrcRBRSFnSCoMeN9umPK1ECjW0gDwNsI5Y0u6FWTkrCOx3FXqMadQzI1A9NpFvIz5fDDniTw38+WEfYemQ7f/ABr/ANuGPaB7tv7gTJIFrbWnfpjSilPQkZuSs0p8Xp6bVFP+IYWZqu9TWwqqqLEDwyetzJ+AwNw7iCgNMgIJNvXaN9sN6XDqWa06wYGqLx5H8MX5tLqhIuLe9iqlnI+0D5lx+S+XzHnHpzp31Lb97y8/X5Hyl6OxuV6P/FiJex+Wi4afJsL5WW44vYS1eLNYrmCpXUSo+0UAKj2PtkkQCAIMxhv/AEx0khVRgIhi5E2HLT1t7sCVuzWVDFQGkRzPPaDz25bYmpdmstHst/Ef1xnlGUMa9Bjwrtf3jlXVFXSTKksdxFo2w6o8UpsJVgQf554qVXIUaN6akMQZMkiLcyd5i0dcQcKzMWnngeRiTSvRc85n0RWYkEhSwWbkASYGEfGuNv8ARqFaipmpUS3lcxfrGNa6p39Kox2y9W89CB6bOd8a8ZcHJ5WNhUoxPkpHL8sSrdgbpWa9ruMVaToiSoYWYCSbwfO0jaMedkOM16zVFcagg9o7yYIF4Ox5/HC/9pB8dCTyqGx6FcEdiWE1WB9rQd52Gk39Vn34fivHYvN8q9Br2e4pmHy6MU1TqOosJPiMbnpjMB9ms1pytIeX5nGYVrfQebOccOzuhG7titQmSw5gQALX5tPlgCqxJlrnnh/keBpFbvdZKlNJpn2pmRBEcvjGG/A+A0alVxWZ6aMJ8YUAAEqupaR16gQCNI5GREnHdKLi9nAt7Qz/AGZ0yMnUfrVqD+FKY/8A6Yk45lndxpUsAGJ8gBM74sfC+CjJZBKZY6jUqmGAVjqKXKgmBCDe4kAgGRgSj4nZZ3pv+UG3njgyP/6HfgdRTK3SdqZqIFpwHNiitEHZSZgSMHNxPx1IpgK9NV06riC0Xja/yx7lMowo1K7JKa2YmQbC3MzvgXN8Qp01ZtI1aUUAgbhm1G9pBgc979MUjNro6MkISdtdB9HtDmVVFDUwqhQBoEQOUTsca1+PZh1KsyQwg+DkT69LYF7NZkZlXRU+sUMQIBkHz8j77nDfOcIqAORSNtRBAHJLf9WEbp7HTxvaSK3lOOutNVKq+kWLKCbbD0EII6a/vWnHaRl9lFX0VZ+MbwBfrPXC7O1VoUqWpRrqCYjYa3huh1Kw320jyjzgubWpUWm6gEsNLEfvAx5ztfr0wd1YG8d16lh7bePI5clrsyHVG/1ZPlvhbV4gofJVJOnK01VrXJSxgTtIPww27SVhRyFE1ELEaF06ogmmRMwZg8ueEGZp6kLQQKiIw8U6dagkHw3ueojGhbXRBRxvvsO4g8muw5pWI/hY4X9luJCkartzVAAPVjN8Mq9MBqqkWFOqIB5BTacK+zVNc0KtOirI/hKy9jJgA25XvjQ/ixVw5KwqvxbXlHpCZNKBbmIH5Yqz8NdiSZk+Q5ievLriyZXIaWqBzpVGNgwgCJuxi0c8QrnMqTp+kCdrlgPPxFIv7hh1N+iC4YfVjjMcdSn3UtPdoVOkH7qdQLeGMbZziafT8vWk6BTBkC99cW9+FXF+EPp1iShYKCSLT7QtvYrBFsSZumi1KNEBi7U4QjSQAuo31YRU3oZxgvsE8AzSpXzZY/1+vRbfxOw9LfMHG+aP1Fb+434YByWVfXSLAjcm676GMiLx+uGFWO6q6pjQ0xvEXieeFyfyQOMUtPRH2Aqk1XBItTEQPNRj3tJQZg7kA/XlA3OwPhiYiPLljTsBnKL1agpCoGCfaAjTqXod5xJxKtLNSk2zMsvTWx0mf7oOGd82PhUPQ0p1kExlaMNvBqixJt/WdGj3Dzk3I8aakIp0KItB/rDMlSd3MSQ233zGwgdKCwPQH/pQ/ixxFxDu6S6nMAzF+hYHz+7FrwfPG5tlvHi9hj/SSr/ZU9v3+hv7XWD8cY/aOpf6mnzi729qPtcpX+AdTK3hbU6yyt49q/KQOd58W2JUyynT5x8+7/8AM4zZlHH7Az8TIrtVKINYMpeOgvIa09bkCZwYO0nSjTH/ADDHpNTz/wCkecgJSVqkEABaYYmSJHhLHfeCdvLAK5+j3kH2dt7+vSfKee+N2Z8PUPq8QNSsX0Ux4Y06SVuSebE/PE651htToL6Uh+ZwL3AWrA2KBt5scbZ7NJSQM15Itv626YK30BuC7RPW4jVKlQwAgiFRRY7jbnhpxsj6Hl4Oz0fkMLjltQlFJBEggE2YSLx54kzFXRkMvaZNPe/tAk7eZtgNbRLI410H9qeEUcwyGtU0aAwFwJmJ3PliDguUpUNS0qmsQLagdNz06ycCdt+K913YCIxcP4mE6QIBja99/LEHZjiprhyyIpUgSggGb7Y1S4fQhcLr1NeDVPqUE7SN+hOMxFw2qTTWd/Tz8sZjO7NyiX3tJkWywapmTlwjusf7stP7xZVYFr6BMsRBBPpWv6Tsz1Wy6f1IljqgCNUaSbiQNyJNtjEWPP0T3b99SLUGLAl1hRpHh1D2lHMGOXPCzKcNyqW1dyrU2YUwEhpOkq5JbVA5++BN3yKMnbs5Ul22Vnj/AGkd2Z5KGLeKAY2UWsACAIAFxiDIdrWFW9KbMCNXPbpyvh9Q4BwhxqfvzfZaqjSrXELosBMQdgN8CcT7OZJXU5F6zMQBNQggFyoUQFBMyRY7kYyjCh8cuL+YvPAaCnKaWAZS8EESCDUEgjmIxXe3OQp0TFNFQMqkxa/eESBykHlEwMC8TNQaAr6NbVSArkKRpGgAA3IZp6+IdMIs+KwBSsS7Q1g+swRaCCY5kes4SEafZec+TaQ6/ZSn+8VpvFMQfePLzx0fNL4G/un8Mc07KI9CoxylMl2WGBLNYX57G2LMvGc3qVayKisdMspQbEmXchRYHric4uUrRbxOCqTV/cpfa9FFDKNAnSbkdFWPM7/M4B7H01OYWQD7VyNoB/A88E9ouJ06qUaaB17ouCSQZ2CxHSDO+4ucJcjmjQfXTNxO5kX3tiqXy8QPDNy5ehc/2jf8Ev8A8qfgcaZJ6f0emGGX1d0l373UPANyoibcjzwqznEXzdPL0akEOQTpFwRUdAbfuiY8sN6K5nUKdJiiUlKpLhRpQEmxIDDQJuDb0GAk1GkGMKk3Jr8/UCqv9ZUHVKm23snCr9mZbvamggPpTSWEidXOL4K4XwjN1qr1gJpKzq2plFyCIjfci+COD9ks5lDrQAVIMprRjCkEECYN7X64qsb4NHM3862aZlWKZsOQW8d1sPYPI452LjFty3EmdswHNmDXMC7AgfH8sVtMkxUFfFLadIBJ9Yi+GxRaQmZ7Oi5w1folGNHd/VddU91TnyjAXFiPpuU2Mo32o68+XriPiuYzC5ZUFOoFXRBNFx7KqsyfJAfjgDK8SFWvSqsADSUjSw1Br8x0vtiKi0+X3Ong21H7D/L5RlZixUjUSmmoh0CGtAJLWtNsR1X+prf3G/DA9Ti5AclKQmdP1YBXfYoAdus8sIaPHzpdWE6gQCLRI6XnC8XJ2UyQcdDT9llUd7UXSNWgnV1GpBEet8WmnlgOJSB7Whj6hdI+RxR+yGcXK1WdpYMhWAI+0p/LFvyHFab1xmdUINK6PteZjaPfhsv8m/oTw45pVR0JaC9B8B+mOaftZyarUoPe4YRsPCJnbzxeV7WZX77/AMBxTP2iZlc2aP0c6tAfVMrEgRvv7umJYtTVjTxZOL0xb+zCiHzb/u0y0bgwVAm375Pwx085VPuL/D6foPgMc4/Z/wD7tmGfMEKppMsgs1yyHYCdlOL8OO0Ds5P+B+Vjy6jBzbloWEJJbTRV+1eUWM5Hh00EYaQB7Osx6HSPhjlFMgkrBmGvPQE9PLHUe0XFqT/Sgrjx0NC7iW8dr7bjfrjma5Bw2rw8/tLzBHXF8GouyeeMm1SvR1Hs/RCfRbzOXYyf3ih+ROFf7SNBbLayQpFUErf7sW9+N+HcUAGWIDlVo6CVRjLW8IgeL2GmJ2wo7ZZ5MwKYR4Ka51DrH6YWEGp2w5G3AvvBXVcvSUWAprG/TFN4lUjJ0V6Gl+GJ8v2pRKaqBJVQPajYR0wiomtX0UvqwvJmJAGhZuRJm2wncYMMbTtiuSceyft9Vk0fSp+K4j7EvAq+o/DBvEeB1lUVc46ikCQHWmzCZFp0wk/vCbbYYZDguTFQLUq16asVFNyyhapYiFimhYAybmNsU4/LxJ65XYnyFX6se/8AE48w/PB+C318QOqTPtWvYf1XIWxmD42JzReM1+0zIo0EZxyHLEMlG4YewdRnRf188I6/bfKNSZESsisjU/YpKSCP/bWxANj8sVDjeQohO+NR2qOEIVY0mAFaWg354S08zTgBtagHZQHJmJuSsbdMFST7H8cu0jp7/tXKsoFFQhZJa5PgAtGhI1RuJjkL4grdqqFWr3hp0mPj1ACqNepgQdgNQjc7jkMc+GZpsJOoQbfVqBtHOqxY4nGfpBCRcj7RQczaFgr5bHAbfoUUIKNyss1bJ1HZu+pP3a6TSmk25gmCZJkgSSTMYMznD6TANUV1GjSSUbwmBpXVEixO2Obd1SjepMn7I+Ptf542pJSFjqF99AP/AHzhdB8cn1r8lvqcOagA1HVqAUghHEErpMTsYEW6gYbcOfvqMZjvCxJJ1lyCQTpgMCAY6Rvjm5FMAAlh592vWfv4cUK9Cw7wg/3BHx1csB/Qoo6qT370W9+zWU3IHW8j38sKeM8Hy9N0FNFZW9o6iYuOhtud52wnXOUhtUYf4B8fan4Y2TiqgWqOLTFh+D4Fv2GjFJ25X/TH8LReqtM0io0hdWl2RRJkFgdMloJFthhzns3RKPFOiKwQjWUpgwy92/jVtQOgkWvPvxVOH8TDuF76pJUkxJIiBzMSfX4Y8zHEwtXT9KdRLTJeE5iy2i/KdsOm/REJxTe5X/Q24Fxhqf1NNaWksSZ1blrmdX8xiTiPEa71EqMYZA6jQ2kQ4ggjn1E7EThMnFQRbMGoZ0jxuLkgTBv6e7fY7rmlnxVuQNiZjUAd4AMTBk7DfGVhlGD6aA/9lIqaSHK7kd4LkdTE8h6RbDHs9k6RNQUKZUwN21G87EieQ+GAaPEA5AFZDvu0beojlicZgr4hVprMXDos4zlIMcUa20xvR4YKZLVaTVZDQtU6xqP24NpAJAnr5DHqcSNPVVFFL7koCel7gEGwE8264UvxCpp/4inE2mpT5ep8/ngd85VMoKlNgSBANJpM2sN77YynKjeNJ9ocUqaZlGWmmhUKhZPimF1yRZi0CSYwvznYAsxZCUm+mxA9L2t1n8sCZXi1amD3dRVB30lB+GC17RZvk7ncTBPuwE2kaULemvyB5jshVpKXZxCqSbCYkXEmOYtgzgnBGahKEt4t9IGxk+HVPPAyZ/MlXUKxVyS3ga+q7ekkDbHmV4/XoLpRVVb2Zf1M4Evm0UxucNp7+42fhNX7p/hP5TiNuHVACWUgDclW/wDHENDtZmmPs0jETKQPffHtbtJVYMmmk6lTcCOXqP5+GE8cRpfGZY6bR5YBiGEA+IAEnwnYCIYHaf8ATBlLifed2SZCWKSRA3iRYmRMA3n41+kWALQW1AnTzMWM2te+/PHhz4A0gyJMAE2jc78/LCvGnpHHlzTyP5h1lM8mt68FAk0zdjMEEMsSQN5sMGr2hy7bvPqG/MYpq1lqU4M09G7TIMxBj3x7sbcPoqyVNmYadBUtYk3sFvO0eeG8bKY5Ra+Zlj7Q8WX/AHZsuzaqdRmmmD4YjyjfFUoqEk11byEgTPrcjFm7J57LUmIzNB65nSgpVGQqRJeQILTb00nFpztHhRGqrw+qbSJq1pJH2RIEEe4XF8XgkopMTJKpNR6OdGvQqkBaVQNAJ0aAPmQOce7DXg2dpjuV1Mqd6tqmhYlgv37LeSQDzwW3GMotNKacNdtIBLtmKi6iBBYKoMAm+/4YlrdsiQs5KQgATXmKr6QNoLG3uwbEUH/mXHhPZ/h65l66ZpQ9Uk1EWopSpq8Thwxa0yRBBHXCyv2m4ZWB+j5PMd6IFKpDaTJADQrswBgQNMn3GKbmuMNUqU6i5ammiZSSVaQY1ajNp5Efr7keMVqLl6FDL02PPvGPOba60C55YF+4eD91+S7jRzy4/wCXmf8A6+MwlP7UuKnb6KP+XytzeceYN/c3D6opa1ooODvrj4hT+XzwPSyRdZDLqMws3t5Y2cmoGudIuWgtpC3JMeo+OGfCuAd1TbMZuoEpgHQqmS52U22GqPM325zdLsfzNp12KaWT1SdgSQvn4oEddsbPw2uaTqtGoSSsDQZMEzAienxxZaedpJmcu5oQoUhQwgk7au7uByMtECemL6/FkRb6d4VFVZJMwABE+7lfa+Flk4voVNtNNnMB2fzYCBstVBYhR4YkxMTytz2wXT7J5osg7lypA1ERIJ3G8Wn/AEg46sM1pQNrMNyDKZ+FzF5O0TvtgelWbxsWAm7E3PQenSMc/l+h6WGGXL06SOejsVVKu1SnAQDSF1FmIIvBgEQbxItbDpsgFCInD6TqEKmo1IgkiNLFoPqQRcztGLKuYYkc/wCfLlh3VzTDwgDTbYH4bx8/82hlZTL8E01cjm/FcgAVK5GkgCmQilizciAVte0TccxgehSoNlpOSJrEPcAzqBtYNF+fPoOWOk5zhtUFAFALCYW7AeYAt8/XBa9mGIBklibyIEepvv5Y3na7ISwYkk/J/vycX4uyIid3lxRYjx1FapewlSGsoJJtJmBGFPDFNWo6aGqBoXw6jGqJiAbkC5tYb2x079oWaOWIpawyCdasqnTItAYyeRBi8+WK5wntOUhjpIQaY0qnnbSJBg7dBfyrFv8AkiUs+Px+F+/dAi9iakU4oAWOuUJ29kgsb3i0RFztGCcx2RIqJqyjGmEINyLiYIEmxFym2/M4tHC+1dGq4RiU8OoEtuYBIttz58jgkcWSq0q4I0hlGrxQb8zPuwssk4lMXwuLI6UyoL2Tps8tlKmnwmJK3IOsAgX8UG4gbTG3mT7MUwStagwuQAMwepgm/wB2PhtyxZq+dLO0EkgRJnkItAiPTC/vFZgrMv8AER8f03wPLI5ZLi6TEa9jfqzqVGqgGIqCPKAQLQBaZkt1xEexYFPV3NUtElVr028VpGmBIAO2oGRuRhzxHimXQeDUzXUSfDz3i0HoIP4kDJcYZ3IZQVIGmRABAgxfnvuNsMpTaJeSKE+b7JIrqop5sK5gMQp+SrYA7z5Y84j2bpKtR3zB0AltJS8vENpDHTvFwZj3C50+LUbA6ksCNxq6xfaTz+PPBT8Ty4HiJaRMXJ6W6nB5yGUl2UxOFUUfQtNXdgiqVDoCYj2TdSTY3m8wcD1+z2cptrNZjSBJJNaCIMMCpcQQ1vmYxaMxxrLmfqy4kj2gFgCwuDPpa+DafF8s6eJqirYaXMgyOkR8ZwOUkKuJzlsyyswrPMbqTN+Q3ifjiCotZlWoiMyEiGAtqF4nqBfDrt0aaVO8phmLC+qNI0nT5Xk7Hphd2bPfVaapmGouFYlgQAPKWIA3O0kloxaPVklGmROQcwwNQ+GRspkRMXAtteMD8fy1OjWqoJhTYE3nncAWnqNrevROIcP15I02qivUQEBxSVnMmTcNtYA8+s4ona1Cc7VIJALcgTz3gb4EHyGkqBeEV6ho1QlyI0+EGJI1bgzYc9othjw5qyo4bSptp+rVACbHYCfywNw46UqyZuLkESJ/ev8ApgrJMC4EBgZlYJsILWgjbr1GGk9ATIM5UaPGtJr7BYt/FfGi5J9SjuGY/cZgqXiwmTe1rH1g4s2T7ms+inTprGkyaQkRyIYbRyPXFqyGTUMzt4mmF8Ai25GmwMmJ8j74xza2tjdu0c5/oxnKzh3poNRjUWACAbCOQHICdviYvYVj7VWiD1hj05Ec538jbHQlqq1TQHPerfQbRzup5e6D777iiogVIvG/P1JmJwrysPEo9P8AZyrAHvhBmCqTPpF/liVP2YUxY5k6p/st/LcxbqbYuJzChiGdEY7C4JjewPmPWxxOKIYQQRzn2QeYIIaSPX5zgeSXuFw9ylf/AI0oc8w8/wBxR+uMxdtI5of4lP4tvjMDyT9wcSj5Dg5amgde6XS6VFG7hm3MGNgOU+YgYmzlECrRoGkhWJpkidOjeBzIv8fOcWetSZROkHyG/wCNsKqtQa1ZlVSuqDzgjeCLTbrzxHyydt6KcKA8/mFAq96NW6iQJAIjSCbi1xHU4Y9jcxTamxjwrp6kSw9kSfME9dQwPkst3jVda21QpgSSy+Iibb26Yd9l+BtlUUNUZlUnu10QAT9sm8kbLt1iy4dRtVYYQdh9bIubaSBvAWY8oE9P5gYgzU0nSmaThnUspJTTCkBhBM6vEvSxN7Rhuc2ymLNI3n2SN9uQ3iPzwvz3DUzVWi7yRR1ELBCvMGW6gFQR5gHDKMbPU8mSEFGPRCcsywxUkcobr78OOGcQqECn3feXnQLT6mD8oGC14Pq+tq/U0xzO59Bynb8jgzh1bWTTy691RW71PtH38p+PpGCsbv2/9Nn+IhOHVtfV0v3/AOBDZ16SktltC/uup39wvOKzxqrm80XOXqVKapTbwiACTsWINrW388MeL55sxUVKd1BhR1PNj7vl6nDavw2pTod1l9zJdwYYny/nYeeNHHHk3FaRxTxRjBctSf6X1OIZ96opVK+YAIUAJqksVLaVMx7MFiBIN46RWTxdgNBQFLjwr7ILXM/ZtJ/LbFj7UcCzQNatmPCXcAhmDEElQJKkjbcm3hgztivVswKYCByYuwkSxO453JItvucdMa9DhnFxeyIZpgDdxJJEyC17NINjEGNr38t8rnWFRQY8QEAQCARqB8yBufXBOQzhqq5MBZILHkYmSDA9w2xFm8syHvQFBSRIvqEGWJgR5DofdhhCw0qoCk6nZ2G7KQbm0Xi02mffhNnKjEs+v7Q8K2JvABvfeYNhHniWi1SqikFVG4AI1ENFgAACJJ5bjlfCDimbZHiFEr0IHTadrc8JGFOzBlbPNKmSoZmUlxMEb+zzmeXPnvgDP515gsSF3ED5hY5xvzHPHlOtr3Aa4mAoIJMnSTfeRJkeL0xAGUuYiCItJ22gc7gCOg25YpRhxQzql1kwQAdQYmPDt5X8pBFzgytmZYxGqxN+bAQLwDJIPvPSCtoItOmClI6gDNQzO3KLAeIj3CdjhpwpBTYipT094rFCSTcez08Jve0zyAwsjURZjMuFDd2umSJMEEgkmDeTbnE3O18C/SokhhqDc5NwL3JJF7bGZ3EEYbcOyP1bUqiMLalUMDzuLi1x154W08kaD6nvSM1HURIGzLJiWAYRymNpnATV0FxNGKMg7y4qWm3hIFgDbTtG3I7jBnZamiVKoQgq1M2J8QIK/I3O3xw1pZTvVLGmoMfYUaVkeyNIEkao1G9t8BcK4PUoCo7q3iWAWkyJ3BIAMxjX6GSYw4nnqSeFm0sVLAgao8o1b++LfFNxerFaoJtqP89MR5rOkjxBP4RhZUpvmHiCJE6o3vv/AHeUjn1xlSWzSYNms5Mqh3Fz8P0xcezVOmqKAXpGJaFDMxkC7A2UEz87ckq9nXCyhR12lR/P+eHPCeFVGpaNSgoTIuNQidxzB92/ulknGSpM0XsV5vO9zVLpVdmIOrSx+X89fLF/7OZ/vaSsKiAmxJba8aRJmeo32645JxKs5cgqqkMTIWDyAHSLWEbnFs/Z/m6wLCWYSJYmQNIsOs+WDOGrHjLZ0SvmWWO+NNBJ/A3tZLDoefniDOZmmgBq1QtNvZLCZk2gr8usY9Z9RPeIhWJgpqHh9Z0ieZI2tfG30oPewJiASQdrCLH9cQsrXqbtkqQGq5lZk/GdJEjedvdgSpwxCpLEFGB5bkncA/lc49eoFXXq57qdZJ6BRLbwTv7uQuZyTMNVTS/MPpIHKLMTAXmZ3+Wv6mPW4YjGSQxPMioT7yGxmIGcrYvJtcGPTYdOfPGYwLGbITFr+sx6x/O2F/GmCUXOmTEAc/gTJ5SB+djaIO942BuR7v554Gq5bWVBJkbknkCCZHMG4g7yBzGOWC2rLNqhbw96jVFq1qbUwk6lBE1CxBWnv4d5eNh5ss3jK1arN3jDu9IOmmLkCxJY7DaFW0SfKK9xPg/joEAChlwxMEEg+EwQNy4uW5QdrYPp9pQNSU02jU0gTO3UAeQ/PHa6SQ+OUILbthb06rbIwBEGYUgb7MZHwnDDK0HQAo6I87tTLrbcQGQfO198V7+k7A2VLcyW/AETa8YkHaqSA1AnoA4nrtB+eFTS9R5/EKSplkyvHq9Sp3QqKHG4KqLTGq/2bG9/jhtxDjPdwiFXIs7EWJ6QIHr8OsU3OcQTMUyoygeqBqprUYBdxqhwJQgfhialkcvqinmnX/2xVYx1jvJb4ERiqc60xOWCUlapL09y3tmDTQVKgUVXBChVgKNyYkn+QLYpue45lRUKlld5J0U17x2JOx0THmSR88SVezlJ51Fq4PKtWeqAOQCuxG99sEUuH92Ip0woNgFXSPgLbYXJb9y2GMVtNW/0VbjGQrZkMGIpgwFpEliovLNo8JNx4AfVosK9mexyqGYuTFIkOF0sWkljY7gLAmTD+Qx0OtwtmPOOh+PMYr/aDO06GnW+mmxCDSgcsdmP928Xt64EZtaSHn8Pjlc5P+zl2a4Y1NmDQqIFtI1MpE6oG5NiR5jEtPiBY+EW1hWuHBABgkCJUAEyCBHPng/izrWq95UYAsZUIYEADQsxcgc/Pa2FlXLd2GNIkzIaT7NjzEQL/LfHUnZ40qvQRn8+UiIBDQwHsi/KPIXBm5MzeAOOZ9aukBNPJSb+HkJ3gCLR6YG+g1BEi4MNvbnfrvO3lgjK5qjSa3jDABi3xaBBkHbblzmzUAX0K7Jq5iCt5iDafwjGlKpeJtyJHXqOkY9zVZdZ0SVgQWuTEDytb4YjVZHx897bfzuMYwwGbZmJDRHPaOY2A239+LZwnirA0/CGB9mSWibaiuoAidhO/SwxU6OaeWdQJ0MHttqsZFoOw+GOg9lWptQp6SNQQSBqJ8IGqLgKLiRe/phJhiRcUzKhqVQAoJqSD4T1kged9hvhXlMo9cGmQwDnVW6HRCoogTJI1meg64M449P6QqPGlAdcSBDXI3JmPhIwNlc5Rp65ZiKhJIWbTyUgyAOuESrYz7GFTOJSZ1YspJ6HYDnIN564GzfG6elgNRLTc9eZ8rdMKOL51GbWJAuLiPlJPzxtwnhxrAVanhpAz4h7Ucr/AGepwXS2wORDwLg75x9TVBSoggS27b+yOe3O3ri68S4Vl0pBURQ33yCD6+HYGZO4uPcPk3pU2LqSWMeFf3Zg6drEn8cad89RyFOlQLkDwgeRjeTz+cYhKbl9hk4pC3IcGqKjhGPiIIvBEc/TyPlth5w7g0U0YOTWpzKnUFe3sm15kWn5WxqKU31c/aBK2i46Tbn0wU+cZNLU2UPtpOoiDcHTMGxGw64Vy2FUhQ3ZZ69SpUd+7WWJFyPM7mOflthlw3LjL6Q9fQTbwMpU6Z0xqvPn5x1wQM2xB01GDxOoQEvuBFlEjeZscCZIn2qjamCx7Xna357YPJvQdLofVaaNpZmMmSDHiNvKDF9r7+eBu7oLpBSQpEMALaZgwQJI5FSTffngNs1C64N4ksoa+0WAIiRFth8NKgRiyh2hSJhjMwLG3it+OFoe0EUqdClVPcKC7fa0EkAna42k9RPPecQfRASWUyztqcA8l+6GYkCN4jbaDGI9UMQsrqE67R6HVI/xAGZ5Y9DXGprSRqBIA2gEkRsNwfywQOmS08yyiEPhFhCOIi0RoMRtvjMenLTfWOX2lPzIvjMY1r2Bc1xRVzSKS5OkFYiJkC4tzE+4YN4xWinrP2WUkmCSFOq0C23zxmMxLgtDL/ono5pKlBWBqAEAwYIkXHOYm+K7wOqAanijVIBEgEL4TYTe2MxmM0I+0FvWhiSSSACF2mdrxt5TNx0xNmSj0pESVMECLz4ekbEE72x5jMBdWBEvDM3XpIup1OkEXBaAQB1uQOVhfnhaEZ/BqLFfCzkmWtvBMLIv05YzGYeO1QZRqkOqSsB4KzqBtBIA62226jBuV43WDmmHSoyiDqUqfXULf9OPMZg+WUemGfaR7T49V1aWWmG1Ee05vuBZY2i+Kh2/4c1Ru/qV7woVApIVQNxO7ar7jfyvmMxTFllKVMRpcWVCpxGW1ABAFg6APcQDYEmCeW9sBDiLw3itIN97W9AYgT5e/HuMx1kixUqusoAGYVBaIEadrMd45ybzyjAdXhCOyaNIG5BmDeNo6gTjMZhW6MRvwVn/AKx1AW0hbzsAevr54CyVQ5bNK8Bu4fYkjVpvEi4kbdLTtjMZhjF5Sjlc7RrNSod0VV6pbvG1SVJi8jSQT4Z69cJcv2kaki00RQqbRqve8iYucZjMJFbaHb0mL6vEDVcswEkG8fL0wHXzAX/LGYzD0IO8v2ZZ1pvWKxdu6k3BNpYbTzj4jcPeKhWMIihYv0AkAWnlFhAxmMxyZJtzoL9iIpTkaQdKgAQY35x7vMxHrgjLs03UAREWnyiDa2PMZjN6HCxoUzBYERHK46EibYHolQToS5uSTby33xmMwjXqBk9BQomTJEEg/Hf088GNlVZr/ZHSYkap3E28uWMxmAm9jQ2ZUylMwp1EjxC/WADaAOWMamsSATMGIAJsLXnn7/PGYzD3oZBBoiRKeE3J1bcyOu3Ty88bNSEyPa3FrmOfTy+GMxmF+o5GmUMWI+H6Wx7jMZhRuKP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14" name="13 CuadroTexto"/>
          <p:cNvSpPr txBox="1"/>
          <p:nvPr/>
        </p:nvSpPr>
        <p:spPr>
          <a:xfrm>
            <a:off x="5693678" y="2420888"/>
            <a:ext cx="16636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16 de Abril de 1890 se decreta y crea la Academia de Formación de oficiales adscrita al Ejercito la cual duro dos (02) años y cerro  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724128" y="3573016"/>
            <a:ext cx="16636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En1893 se crea la Escuela de Artillería y paralelamente en 1895 se crea nuevamente la Academia Militar 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724128" y="4581128"/>
            <a:ext cx="16636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4 de Julio de 1903 se decreto la reorganización de la Escuela Militar y se instalo en la planicie  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0695" y="5666451"/>
            <a:ext cx="1683305" cy="1191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9" name="Picture 3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710" y="4509120"/>
            <a:ext cx="1680794" cy="112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0" name="Picture 3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76645"/>
            <a:ext cx="1493258" cy="1078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1" name="Picture 3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836" y="5832999"/>
            <a:ext cx="1471275" cy="1089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32 CuadroTexto"/>
          <p:cNvSpPr txBox="1"/>
          <p:nvPr/>
        </p:nvSpPr>
        <p:spPr>
          <a:xfrm>
            <a:off x="4060502" y="4849230"/>
            <a:ext cx="16636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1 de Febrero de 1918 se firma el decreto la reforma del plan de estudio y en 1928 se cierra la Escuela Militar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2" name="Picture 3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232" y="5832999"/>
            <a:ext cx="1288704" cy="1025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34 CuadroTexto"/>
          <p:cNvSpPr txBox="1"/>
          <p:nvPr/>
        </p:nvSpPr>
        <p:spPr>
          <a:xfrm>
            <a:off x="2635224" y="4958565"/>
            <a:ext cx="13837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13 de Diciembre de 1928 se crea la escuela de Aspirantes a Oficiales 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3" name="Picture 39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462" y="5814290"/>
            <a:ext cx="1216763" cy="106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36 CuadroTexto"/>
          <p:cNvSpPr txBox="1"/>
          <p:nvPr/>
        </p:nvSpPr>
        <p:spPr>
          <a:xfrm>
            <a:off x="1334983" y="4855932"/>
            <a:ext cx="13837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10 de Noviembre de 1954, se crea la Escuela Básica la cual funciono dos (02) años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4" name="Picture 4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460" y="5832998"/>
            <a:ext cx="1384443" cy="1043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38 CuadroTexto"/>
          <p:cNvSpPr txBox="1"/>
          <p:nvPr/>
        </p:nvSpPr>
        <p:spPr>
          <a:xfrm>
            <a:off x="-8576" y="4943490"/>
            <a:ext cx="13837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De 1971  a 1981 se rigen los estudios por el plan de estudios </a:t>
            </a:r>
          </a:p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Andrés Bello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078801" y="4079394"/>
            <a:ext cx="138371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3 de Septiembre de 2010 se crea la Universidad Militar Bolivariana de Venezuela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5" name="Picture 41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45" y="3892174"/>
            <a:ext cx="1184820" cy="104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6" name="Picture 4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73551"/>
            <a:ext cx="885825" cy="83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42 CuadroTexto"/>
          <p:cNvSpPr txBox="1"/>
          <p:nvPr/>
        </p:nvSpPr>
        <p:spPr>
          <a:xfrm>
            <a:off x="988350" y="3111886"/>
            <a:ext cx="1646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3 de Septiembre de 2012 se crea el centro de estudios, tácticos, técnicos y logísticos, con la escuelas de post grado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7" name="Picture 43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329" y="2112298"/>
            <a:ext cx="1161945" cy="91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44 CuadroTexto"/>
          <p:cNvSpPr txBox="1"/>
          <p:nvPr/>
        </p:nvSpPr>
        <p:spPr>
          <a:xfrm>
            <a:off x="971600" y="2193070"/>
            <a:ext cx="164687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El Diciembre de 2014, se aprueba por el CNU los estudios en Pedagogía Militar de la UMBV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68" name="Picture 44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502" y="1949029"/>
            <a:ext cx="1537407" cy="111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9" name="Picture 45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3185831"/>
            <a:ext cx="1152128" cy="17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1" name="Picture 47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3212976"/>
            <a:ext cx="1080120" cy="159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0" name="Picture 46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13" y="3212976"/>
            <a:ext cx="1167011" cy="1611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03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337</Words>
  <Application>Microsoft Office PowerPoint</Application>
  <PresentationFormat>Presentación en pantalla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ROSALES</dc:creator>
  <cp:lastModifiedBy>ROSALES</cp:lastModifiedBy>
  <cp:revision>34</cp:revision>
  <dcterms:created xsi:type="dcterms:W3CDTF">2015-04-23T20:12:47Z</dcterms:created>
  <dcterms:modified xsi:type="dcterms:W3CDTF">2015-04-24T03:49:48Z</dcterms:modified>
</cp:coreProperties>
</file>