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888163" cy="100171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80" d="100"/>
          <a:sy n="80" d="100"/>
        </p:scale>
        <p:origin x="-1002" y="-1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84871" cy="500856"/>
          </a:xfrm>
          <a:prstGeom prst="rect">
            <a:avLst/>
          </a:prstGeom>
        </p:spPr>
        <p:txBody>
          <a:bodyPr vert="horz" lIns="96597" tIns="48299" rIns="96597" bIns="48299" rtlCol="0"/>
          <a:lstStyle>
            <a:lvl1pPr algn="l">
              <a:defRPr sz="1300"/>
            </a:lvl1pPr>
          </a:lstStyle>
          <a:p>
            <a:endParaRPr lang="es-VE"/>
          </a:p>
        </p:txBody>
      </p:sp>
      <p:sp>
        <p:nvSpPr>
          <p:cNvPr id="3" name="2 Marcador de fecha"/>
          <p:cNvSpPr>
            <a:spLocks noGrp="1"/>
          </p:cNvSpPr>
          <p:nvPr>
            <p:ph type="dt" idx="1"/>
          </p:nvPr>
        </p:nvSpPr>
        <p:spPr>
          <a:xfrm>
            <a:off x="3901698" y="0"/>
            <a:ext cx="2984871" cy="500856"/>
          </a:xfrm>
          <a:prstGeom prst="rect">
            <a:avLst/>
          </a:prstGeom>
        </p:spPr>
        <p:txBody>
          <a:bodyPr vert="horz" lIns="96597" tIns="48299" rIns="96597" bIns="48299" rtlCol="0"/>
          <a:lstStyle>
            <a:lvl1pPr algn="r">
              <a:defRPr sz="1300"/>
            </a:lvl1pPr>
          </a:lstStyle>
          <a:p>
            <a:fld id="{F8D58DB3-B18C-4510-976A-E422C65434B4}" type="datetimeFigureOut">
              <a:rPr lang="es-VE" smtClean="0"/>
              <a:t>30/04/2015</a:t>
            </a:fld>
            <a:endParaRPr lang="es-VE"/>
          </a:p>
        </p:txBody>
      </p:sp>
      <p:sp>
        <p:nvSpPr>
          <p:cNvPr id="4" name="3 Marcador de imagen de diapositiva"/>
          <p:cNvSpPr>
            <a:spLocks noGrp="1" noRot="1" noChangeAspect="1"/>
          </p:cNvSpPr>
          <p:nvPr>
            <p:ph type="sldImg" idx="2"/>
          </p:nvPr>
        </p:nvSpPr>
        <p:spPr>
          <a:xfrm>
            <a:off x="941388" y="750888"/>
            <a:ext cx="5005387" cy="3756025"/>
          </a:xfrm>
          <a:prstGeom prst="rect">
            <a:avLst/>
          </a:prstGeom>
          <a:noFill/>
          <a:ln w="12700">
            <a:solidFill>
              <a:prstClr val="black"/>
            </a:solidFill>
          </a:ln>
        </p:spPr>
        <p:txBody>
          <a:bodyPr vert="horz" lIns="96597" tIns="48299" rIns="96597" bIns="48299" rtlCol="0" anchor="ctr"/>
          <a:lstStyle/>
          <a:p>
            <a:endParaRPr lang="es-VE"/>
          </a:p>
        </p:txBody>
      </p:sp>
      <p:sp>
        <p:nvSpPr>
          <p:cNvPr id="5" name="4 Marcador de notas"/>
          <p:cNvSpPr>
            <a:spLocks noGrp="1"/>
          </p:cNvSpPr>
          <p:nvPr>
            <p:ph type="body" sz="quarter" idx="3"/>
          </p:nvPr>
        </p:nvSpPr>
        <p:spPr>
          <a:xfrm>
            <a:off x="688817" y="4758135"/>
            <a:ext cx="5510530" cy="4507706"/>
          </a:xfrm>
          <a:prstGeom prst="rect">
            <a:avLst/>
          </a:prstGeom>
        </p:spPr>
        <p:txBody>
          <a:bodyPr vert="horz" lIns="96597" tIns="48299" rIns="96597" bIns="4829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VE"/>
          </a:p>
        </p:txBody>
      </p:sp>
      <p:sp>
        <p:nvSpPr>
          <p:cNvPr id="6" name="5 Marcador de pie de página"/>
          <p:cNvSpPr>
            <a:spLocks noGrp="1"/>
          </p:cNvSpPr>
          <p:nvPr>
            <p:ph type="ftr" sz="quarter" idx="4"/>
          </p:nvPr>
        </p:nvSpPr>
        <p:spPr>
          <a:xfrm>
            <a:off x="0" y="9514530"/>
            <a:ext cx="2984871" cy="500856"/>
          </a:xfrm>
          <a:prstGeom prst="rect">
            <a:avLst/>
          </a:prstGeom>
        </p:spPr>
        <p:txBody>
          <a:bodyPr vert="horz" lIns="96597" tIns="48299" rIns="96597" bIns="48299" rtlCol="0" anchor="b"/>
          <a:lstStyle>
            <a:lvl1pPr algn="l">
              <a:defRPr sz="1300"/>
            </a:lvl1pPr>
          </a:lstStyle>
          <a:p>
            <a:endParaRPr lang="es-VE"/>
          </a:p>
        </p:txBody>
      </p:sp>
      <p:sp>
        <p:nvSpPr>
          <p:cNvPr id="7" name="6 Marcador de número de diapositiva"/>
          <p:cNvSpPr>
            <a:spLocks noGrp="1"/>
          </p:cNvSpPr>
          <p:nvPr>
            <p:ph type="sldNum" sz="quarter" idx="5"/>
          </p:nvPr>
        </p:nvSpPr>
        <p:spPr>
          <a:xfrm>
            <a:off x="3901698" y="9514530"/>
            <a:ext cx="2984871" cy="500856"/>
          </a:xfrm>
          <a:prstGeom prst="rect">
            <a:avLst/>
          </a:prstGeom>
        </p:spPr>
        <p:txBody>
          <a:bodyPr vert="horz" lIns="96597" tIns="48299" rIns="96597" bIns="48299" rtlCol="0" anchor="b"/>
          <a:lstStyle>
            <a:lvl1pPr algn="r">
              <a:defRPr sz="1300"/>
            </a:lvl1pPr>
          </a:lstStyle>
          <a:p>
            <a:fld id="{A2FEED8C-47AC-483F-8667-4FD28107C23D}" type="slidenum">
              <a:rPr lang="es-VE" smtClean="0"/>
              <a:t>‹Nº›</a:t>
            </a:fld>
            <a:endParaRPr lang="es-VE"/>
          </a:p>
        </p:txBody>
      </p:sp>
    </p:spTree>
    <p:extLst>
      <p:ext uri="{BB962C8B-B14F-4D97-AF65-F5344CB8AC3E}">
        <p14:creationId xmlns:p14="http://schemas.microsoft.com/office/powerpoint/2010/main" val="14135929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30/04/2015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30/04/2015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30/04/2015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t>30/04/2015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t>30/04/2015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t>30/04/2015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t>30/04/2015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t>30/04/2015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t>30/04/2015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30/04/2015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t>30/04/2015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t>30/04/2015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omas.eduquipa.com/wp-content/uploads/2013/11/Douris_Man_with_wax_table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6248"/>
            <a:ext cx="2771800" cy="201973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quees.mx/wp-content/uploads/2014/12/Pedagog%C3%ADa-e141982123442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1248" y="-19428"/>
            <a:ext cx="2777694" cy="185873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image.slidesharecdn.com/herbart-seminario-140810134527-phpapp02/95/herbart-pedagoga-cientfica-1-638.jpg?cb=1407679051"/>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2260"/>
          <a:stretch/>
        </p:blipFill>
        <p:spPr bwMode="auto">
          <a:xfrm>
            <a:off x="5791705" y="41701"/>
            <a:ext cx="2812743" cy="1757536"/>
          </a:xfrm>
          <a:prstGeom prst="rect">
            <a:avLst/>
          </a:prstGeom>
          <a:noFill/>
          <a:extLst>
            <a:ext uri="{909E8E84-426E-40DD-AFC4-6F175D3DCCD1}">
              <a14:hiddenFill xmlns:a14="http://schemas.microsoft.com/office/drawing/2010/main">
                <a:solidFill>
                  <a:srgbClr val="FFFFFF"/>
                </a:solidFill>
              </a14:hiddenFill>
            </a:ext>
          </a:extLst>
        </p:spPr>
      </p:pic>
      <p:sp>
        <p:nvSpPr>
          <p:cNvPr id="2" name="AutoShape 4" descr="Resultado de imagen para pedagog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 name="AutoShape 6" descr="Resultado de imagen para pedagog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2056" name="Picture 8" descr="http://www.uece.br/uecevest/images/stories/pedagogi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076510"/>
            <a:ext cx="2627784" cy="1983453"/>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Resultado de imagen para pedagogi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800" y="3076510"/>
            <a:ext cx="3717887" cy="1800729"/>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0" y="2013488"/>
            <a:ext cx="2893076" cy="938719"/>
          </a:xfrm>
          <a:prstGeom prst="rect">
            <a:avLst/>
          </a:prstGeom>
          <a:noFill/>
        </p:spPr>
        <p:txBody>
          <a:bodyPr wrap="square" rtlCol="0">
            <a:spAutoFit/>
          </a:bodyPr>
          <a:lstStyle/>
          <a:p>
            <a:pPr algn="just"/>
            <a:r>
              <a:rPr lang="es-ES_tradnl" sz="1100" dirty="0"/>
              <a:t>Etimológicamente, la palabra pedagogía deriva del griego </a:t>
            </a:r>
            <a:r>
              <a:rPr lang="es-ES_tradnl" sz="1100" b="1" dirty="0" err="1"/>
              <a:t>paidos</a:t>
            </a:r>
            <a:r>
              <a:rPr lang="es-ES_tradnl" sz="1100" dirty="0"/>
              <a:t> que significa niño y </a:t>
            </a:r>
            <a:r>
              <a:rPr lang="es-ES_tradnl" sz="1100" b="1" dirty="0" err="1"/>
              <a:t>gogia</a:t>
            </a:r>
            <a:r>
              <a:rPr lang="es-ES_tradnl" sz="1100" b="1" dirty="0"/>
              <a:t> </a:t>
            </a:r>
            <a:r>
              <a:rPr lang="es-ES_tradnl" sz="1100" dirty="0"/>
              <a:t>que significa guiar, conducir. Se llama pedagogo a todo aquel que se encarga de instruir a los niños</a:t>
            </a:r>
            <a:r>
              <a:rPr lang="es-ES_tradnl" sz="1100" dirty="0" smtClean="0"/>
              <a:t>.</a:t>
            </a:r>
            <a:endParaRPr lang="es-ES" sz="1100" dirty="0"/>
          </a:p>
        </p:txBody>
      </p:sp>
      <p:sp>
        <p:nvSpPr>
          <p:cNvPr id="5" name="4 CuadroTexto"/>
          <p:cNvSpPr txBox="1"/>
          <p:nvPr/>
        </p:nvSpPr>
        <p:spPr>
          <a:xfrm>
            <a:off x="2882617" y="1799237"/>
            <a:ext cx="2940378" cy="1277273"/>
          </a:xfrm>
          <a:prstGeom prst="rect">
            <a:avLst/>
          </a:prstGeom>
          <a:noFill/>
        </p:spPr>
        <p:txBody>
          <a:bodyPr wrap="square" rtlCol="0">
            <a:spAutoFit/>
          </a:bodyPr>
          <a:lstStyle/>
          <a:p>
            <a:pPr algn="just"/>
            <a:r>
              <a:rPr lang="es-ES_tradnl" sz="1100" dirty="0"/>
              <a:t>Pedagogía es el arte de transmitir experiencias, conocimientos, valores, con los recursos que tenemos a nuestro alcance, la pedagogía es la disciplina que organiza el proceso educativo de toda persona, en los aspectos psicológico, físico e intelectual tomando en cuenta los aspectos culturales de la sociedad en general.</a:t>
            </a:r>
            <a:endParaRPr lang="es-ES" sz="1100" dirty="0"/>
          </a:p>
        </p:txBody>
      </p:sp>
      <p:sp>
        <p:nvSpPr>
          <p:cNvPr id="6" name="5 CuadroTexto"/>
          <p:cNvSpPr txBox="1"/>
          <p:nvPr/>
        </p:nvSpPr>
        <p:spPr>
          <a:xfrm>
            <a:off x="5758942" y="1766313"/>
            <a:ext cx="2937127" cy="1277273"/>
          </a:xfrm>
          <a:prstGeom prst="rect">
            <a:avLst/>
          </a:prstGeom>
          <a:noFill/>
        </p:spPr>
        <p:txBody>
          <a:bodyPr wrap="square" rtlCol="0">
            <a:spAutoFit/>
          </a:bodyPr>
          <a:lstStyle/>
          <a:p>
            <a:pPr algn="just"/>
            <a:r>
              <a:rPr lang="es-ES_tradnl" sz="1100" dirty="0"/>
              <a:t>La pedagogía como ciencia: la pedagogía cumple con las características principales de la ciencia, es decir, tiene un objeto propio de investigación, se ciñe a un conjunto de principios reguladores, constituye un sistema y usa métodos científicos como la observación y experimentación. </a:t>
            </a:r>
            <a:endParaRPr lang="es-ES" sz="1100" dirty="0"/>
          </a:p>
        </p:txBody>
      </p:sp>
      <p:sp>
        <p:nvSpPr>
          <p:cNvPr id="7" name="6 CuadroTexto"/>
          <p:cNvSpPr txBox="1"/>
          <p:nvPr/>
        </p:nvSpPr>
        <p:spPr>
          <a:xfrm>
            <a:off x="2771800" y="4877239"/>
            <a:ext cx="3895008" cy="2308324"/>
          </a:xfrm>
          <a:prstGeom prst="rect">
            <a:avLst/>
          </a:prstGeom>
          <a:noFill/>
        </p:spPr>
        <p:txBody>
          <a:bodyPr wrap="square" rtlCol="0">
            <a:spAutoFit/>
          </a:bodyPr>
          <a:lstStyle/>
          <a:p>
            <a:pPr algn="just"/>
            <a:r>
              <a:rPr lang="es-ES" sz="1050" dirty="0"/>
              <a:t>En cada uno de nosotros, puede decirse, existen dos seres, los cuales, aunque inseparables de otro modo que por abstracción, no dejan de ser distintos. El uno, está formado por todos los estados mentales, que sólo se refieren a nosotros mismos y a los acontecimientos de nuestra vida personal. Es lo que podría llamarse </a:t>
            </a:r>
            <a:r>
              <a:rPr lang="es-ES" sz="1050" i="1" dirty="0"/>
              <a:t>el ser individual</a:t>
            </a:r>
            <a:r>
              <a:rPr lang="es-ES" sz="1050" dirty="0"/>
              <a:t>. El otro es un sistema de ideas, de sentimientos, de hábitos que expresan en nosotros, no nuestra personalidad, sino el grupo o grupos distintos, de que formamos parte; tales son las creencias religiosas, las creencias y prácticas morales, las tradiciones nacionales o profesionales, las opiniones colectivas de todo género. Su conjunto forma </a:t>
            </a:r>
            <a:r>
              <a:rPr lang="es-ES" sz="1050" i="1" dirty="0"/>
              <a:t>el ser social</a:t>
            </a:r>
            <a:r>
              <a:rPr lang="es-ES" sz="1050" dirty="0"/>
              <a:t>. Constituir este ser en cada uno de nosotros, tal es el fin de la educación.</a:t>
            </a:r>
          </a:p>
          <a:p>
            <a:endParaRPr lang="es-ES" dirty="0"/>
          </a:p>
        </p:txBody>
      </p:sp>
      <p:sp>
        <p:nvSpPr>
          <p:cNvPr id="8" name="7 CuadroTexto"/>
          <p:cNvSpPr txBox="1"/>
          <p:nvPr/>
        </p:nvSpPr>
        <p:spPr>
          <a:xfrm>
            <a:off x="0" y="5059963"/>
            <a:ext cx="2627784" cy="1546577"/>
          </a:xfrm>
          <a:prstGeom prst="rect">
            <a:avLst/>
          </a:prstGeom>
          <a:noFill/>
        </p:spPr>
        <p:txBody>
          <a:bodyPr wrap="square" rtlCol="0">
            <a:spAutoFit/>
          </a:bodyPr>
          <a:lstStyle/>
          <a:p>
            <a:pPr algn="just"/>
            <a:r>
              <a:rPr lang="es-ES" sz="1050" dirty="0" smtClean="0"/>
              <a:t>La psicología debe estar pendiente de la formación de los maestros, ya que de acuerdo a su condición psicológica, determinará la forma o método de enseñanza, o lo que es igual al método de conducción, influencia en la transmisión de conocimientos; de ésta manera determinará el dominio tanto de lo que se imparte como el manejo del individuo en su formación.   </a:t>
            </a:r>
            <a:endParaRPr lang="es-ES" sz="1050" dirty="0"/>
          </a:p>
        </p:txBody>
      </p:sp>
      <p:sp>
        <p:nvSpPr>
          <p:cNvPr id="9" name="8 CuadroTexto"/>
          <p:cNvSpPr txBox="1"/>
          <p:nvPr/>
        </p:nvSpPr>
        <p:spPr>
          <a:xfrm>
            <a:off x="6697050" y="4503509"/>
            <a:ext cx="2064578" cy="2354491"/>
          </a:xfrm>
          <a:prstGeom prst="rect">
            <a:avLst/>
          </a:prstGeom>
          <a:noFill/>
        </p:spPr>
        <p:txBody>
          <a:bodyPr wrap="square" rtlCol="0">
            <a:spAutoFit/>
          </a:bodyPr>
          <a:lstStyle/>
          <a:p>
            <a:pPr algn="just"/>
            <a:r>
              <a:rPr lang="es-ES" sz="1050" dirty="0"/>
              <a:t>La Filosofía se ocupa de los fines de la vida humana o del destino del hombre, lo que a su vez constituye el aspecto teleológico de la educación el cual está íntimamente ligado al aspecto axiológico o de los valores, de aquí se derivan los ideales de la educación lo que permite dar dirección y rumbo a la educación. </a:t>
            </a:r>
            <a:r>
              <a:rPr lang="es-ES" sz="1050" dirty="0"/>
              <a:t>La Pedagogía es autónoma pero se sirve de la filosofía como de las otras ciencias para el equilibrio de sus relaciones</a:t>
            </a:r>
            <a:r>
              <a:rPr lang="es-ES" sz="1050" dirty="0" smtClean="0"/>
              <a:t>.</a:t>
            </a:r>
            <a:endParaRPr lang="es-ES" sz="1050" dirty="0"/>
          </a:p>
        </p:txBody>
      </p:sp>
      <p:pic>
        <p:nvPicPr>
          <p:cNvPr id="2064" name="Picture 16" descr="https://encrypted-tbn1.gstatic.com/images?q=tbn:ANd9GcSlIrLmY-0zDpM3qNnWXh3KU-x-d0VvjEqtXBNTNjOXmoP4N_3-gQ"/>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53329" y="2961182"/>
            <a:ext cx="1912249" cy="1542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243505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433</TotalTime>
  <Words>352</Words>
  <Application>Microsoft Office PowerPoint</Application>
  <PresentationFormat>Presentación en pantalla (4:3)</PresentationFormat>
  <Paragraphs>6</Paragraphs>
  <Slides>1</Slides>
  <Notes>0</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ROSALES</dc:creator>
  <cp:lastModifiedBy>ComSegApo</cp:lastModifiedBy>
  <cp:revision>42</cp:revision>
  <cp:lastPrinted>2015-04-30T23:55:40Z</cp:lastPrinted>
  <dcterms:created xsi:type="dcterms:W3CDTF">2015-04-23T20:12:47Z</dcterms:created>
  <dcterms:modified xsi:type="dcterms:W3CDTF">2015-05-01T01:06:49Z</dcterms:modified>
</cp:coreProperties>
</file>